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embeddedFont>
    <p:embeddedFont>
      <p:font typeface="Twinkl Handwritten"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D9D"/>
    <a:srgbClr val="00699F"/>
    <a:srgbClr val="00B3F0"/>
    <a:srgbClr val="F27178"/>
    <a:srgbClr val="EF3730"/>
    <a:srgbClr val="67C18C"/>
    <a:srgbClr val="F9A059"/>
    <a:srgbClr val="BEC5E0"/>
    <a:srgbClr val="DAE9F4"/>
    <a:srgbClr val="FCF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41" autoAdjust="0"/>
    <p:restoredTop sz="95033" autoAdjust="0"/>
  </p:normalViewPr>
  <p:slideViewPr>
    <p:cSldViewPr snapToGrid="0">
      <p:cViewPr varScale="1">
        <p:scale>
          <a:sx n="85" d="100"/>
          <a:sy n="85" d="100"/>
        </p:scale>
        <p:origin x="1651" y="53"/>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4729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40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4.tif"/><Relationship Id="rId4" Type="http://schemas.openxmlformats.org/officeDocument/2006/relationships/image" Target="../media/image33.ti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t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grpSp>
        <p:nvGrpSpPr>
          <p:cNvPr id="9" name="Group 8">
            <a:extLst>
              <a:ext uri="{FF2B5EF4-FFF2-40B4-BE49-F238E27FC236}">
                <a16:creationId xmlns:a16="http://schemas.microsoft.com/office/drawing/2014/main" id="{3607F7B4-6C28-9E56-5925-AC168F8FFA97}"/>
              </a:ext>
            </a:extLst>
          </p:cNvPr>
          <p:cNvGrpSpPr/>
          <p:nvPr/>
        </p:nvGrpSpPr>
        <p:grpSpPr>
          <a:xfrm>
            <a:off x="744877" y="1520575"/>
            <a:ext cx="7654246" cy="4035099"/>
            <a:chOff x="744877" y="1520575"/>
            <a:chExt cx="7654246" cy="4035099"/>
          </a:xfrm>
        </p:grpSpPr>
        <p:grpSp>
          <p:nvGrpSpPr>
            <p:cNvPr id="6" name="Group 5">
              <a:extLst>
                <a:ext uri="{FF2B5EF4-FFF2-40B4-BE49-F238E27FC236}">
                  <a16:creationId xmlns:a16="http://schemas.microsoft.com/office/drawing/2014/main" id="{743D5D90-7687-6A1E-9D6F-FE5C9AB28EF0}"/>
                </a:ext>
              </a:extLst>
            </p:cNvPr>
            <p:cNvGrpSpPr/>
            <p:nvPr/>
          </p:nvGrpSpPr>
          <p:grpSpPr>
            <a:xfrm>
              <a:off x="744877" y="1520575"/>
              <a:ext cx="7654246" cy="4035099"/>
              <a:chOff x="744877" y="1520575"/>
              <a:chExt cx="7654246" cy="4035099"/>
            </a:xfrm>
          </p:grpSpPr>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7" y="1520575"/>
                <a:ext cx="7654246" cy="4035099"/>
              </a:xfrm>
              <a:prstGeom prst="rect">
                <a:avLst/>
              </a:prstGeom>
              <a:solidFill>
                <a:schemeClr val="bg1"/>
              </a:solidFill>
              <a:ln w="22225">
                <a:solidFill>
                  <a:srgbClr val="F0821B"/>
                </a:solidFill>
              </a:ln>
            </p:spPr>
          </p:pic>
          <p:sp>
            <p:nvSpPr>
              <p:cNvPr id="2" name="Rectangle 1">
                <a:extLst>
                  <a:ext uri="{FF2B5EF4-FFF2-40B4-BE49-F238E27FC236}">
                    <a16:creationId xmlns:a16="http://schemas.microsoft.com/office/drawing/2014/main" id="{BCFAA551-07E9-1859-0A10-6E586B6E8E68}"/>
                  </a:ext>
                </a:extLst>
              </p:cNvPr>
              <p:cNvSpPr/>
              <p:nvPr/>
            </p:nvSpPr>
            <p:spPr>
              <a:xfrm>
                <a:off x="4709590" y="3886917"/>
                <a:ext cx="343975" cy="40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A cartoon of a robot&#10;&#10;Description automatically generated">
              <a:extLst>
                <a:ext uri="{FF2B5EF4-FFF2-40B4-BE49-F238E27FC236}">
                  <a16:creationId xmlns:a16="http://schemas.microsoft.com/office/drawing/2014/main" id="{CC6EBEDB-8C74-0C80-483E-9DC73AC9151A}"/>
                </a:ext>
              </a:extLst>
            </p:cNvPr>
            <p:cNvPicPr>
              <a:picLocks noChangeAspect="1"/>
            </p:cNvPicPr>
            <p:nvPr/>
          </p:nvPicPr>
          <p:blipFill>
            <a:blip r:embed="rId3"/>
            <a:stretch>
              <a:fillRect/>
            </a:stretch>
          </p:blipFill>
          <p:spPr>
            <a:xfrm>
              <a:off x="4741711" y="3886917"/>
              <a:ext cx="311854" cy="409904"/>
            </a:xfrm>
            <a:prstGeom prst="rect">
              <a:avLst/>
            </a:prstGeom>
          </p:spPr>
        </p:pic>
      </p:gr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59357" y="3286119"/>
            <a:ext cx="2575681" cy="3432456"/>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alpha val="79000"/>
          </a:schemeClr>
        </a:solidFill>
        <a:effectLst/>
      </p:bgPr>
    </p:bg>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grpSp>
        <p:nvGrpSpPr>
          <p:cNvPr id="15" name="Group 14">
            <a:extLst>
              <a:ext uri="{FF2B5EF4-FFF2-40B4-BE49-F238E27FC236}">
                <a16:creationId xmlns:a16="http://schemas.microsoft.com/office/drawing/2014/main" id="{945EB4AD-0285-3A75-78F1-921DF83D752C}"/>
              </a:ext>
            </a:extLst>
          </p:cNvPr>
          <p:cNvGrpSpPr/>
          <p:nvPr/>
        </p:nvGrpSpPr>
        <p:grpSpPr>
          <a:xfrm>
            <a:off x="1445847" y="1415794"/>
            <a:ext cx="6252302" cy="4026412"/>
            <a:chOff x="1445847" y="1415794"/>
            <a:chExt cx="6252302" cy="4026412"/>
          </a:xfrm>
        </p:grpSpPr>
        <p:grpSp>
          <p:nvGrpSpPr>
            <p:cNvPr id="12" name="Group 11">
              <a:extLst>
                <a:ext uri="{FF2B5EF4-FFF2-40B4-BE49-F238E27FC236}">
                  <a16:creationId xmlns:a16="http://schemas.microsoft.com/office/drawing/2014/main" id="{66B6B07B-06CE-698A-3AC3-2C908672D8F8}"/>
                </a:ext>
              </a:extLst>
            </p:cNvPr>
            <p:cNvGrpSpPr/>
            <p:nvPr/>
          </p:nvGrpSpPr>
          <p:grpSpPr>
            <a:xfrm>
              <a:off x="1445847" y="1415794"/>
              <a:ext cx="6252302" cy="4026412"/>
              <a:chOff x="1445847" y="1415794"/>
              <a:chExt cx="6252302" cy="4026412"/>
            </a:xfrm>
          </p:grpSpPr>
          <p:grpSp>
            <p:nvGrpSpPr>
              <p:cNvPr id="9" name="Group 8">
                <a:extLst>
                  <a:ext uri="{FF2B5EF4-FFF2-40B4-BE49-F238E27FC236}">
                    <a16:creationId xmlns:a16="http://schemas.microsoft.com/office/drawing/2014/main" id="{712600F6-8A1E-F2E2-45F7-E9C4FE3D6F2E}"/>
                  </a:ext>
                </a:extLst>
              </p:cNvPr>
              <p:cNvGrpSpPr/>
              <p:nvPr/>
            </p:nvGrpSpPr>
            <p:grpSpPr>
              <a:xfrm>
                <a:off x="1445847" y="1415794"/>
                <a:ext cx="6252302" cy="4026412"/>
                <a:chOff x="1445847" y="1415794"/>
                <a:chExt cx="6252302" cy="4026412"/>
              </a:xfrm>
            </p:grpSpPr>
            <p:grpSp>
              <p:nvGrpSpPr>
                <p:cNvPr id="4" name="Group 3">
                  <a:extLst>
                    <a:ext uri="{FF2B5EF4-FFF2-40B4-BE49-F238E27FC236}">
                      <a16:creationId xmlns:a16="http://schemas.microsoft.com/office/drawing/2014/main" id="{1594684D-FEB8-0806-7E57-A53C61F6C2FE}"/>
                    </a:ext>
                  </a:extLst>
                </p:cNvPr>
                <p:cNvGrpSpPr/>
                <p:nvPr/>
              </p:nvGrpSpPr>
              <p:grpSpPr>
                <a:xfrm>
                  <a:off x="1445847" y="1415794"/>
                  <a:ext cx="6252302" cy="4026412"/>
                  <a:chOff x="1445847" y="1415794"/>
                  <a:chExt cx="6252302" cy="4026412"/>
                </a:xfrm>
              </p:grpSpPr>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
                <p:nvSpPr>
                  <p:cNvPr id="2" name="Rectangle 1">
                    <a:extLst>
                      <a:ext uri="{FF2B5EF4-FFF2-40B4-BE49-F238E27FC236}">
                        <a16:creationId xmlns:a16="http://schemas.microsoft.com/office/drawing/2014/main" id="{DB27B742-8072-B401-367D-7524718D4BC4}"/>
                      </a:ext>
                    </a:extLst>
                  </p:cNvPr>
                  <p:cNvSpPr/>
                  <p:nvPr/>
                </p:nvSpPr>
                <p:spPr>
                  <a:xfrm>
                    <a:off x="4697186" y="1719943"/>
                    <a:ext cx="312964" cy="34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A box with a letter x&#10;&#10;Description automatically generated">
                  <a:extLst>
                    <a:ext uri="{FF2B5EF4-FFF2-40B4-BE49-F238E27FC236}">
                      <a16:creationId xmlns:a16="http://schemas.microsoft.com/office/drawing/2014/main" id="{06002480-52E5-CA6E-E1C0-3B3396166CCF}"/>
                    </a:ext>
                  </a:extLst>
                </p:cNvPr>
                <p:cNvPicPr>
                  <a:picLocks noChangeAspect="1"/>
                </p:cNvPicPr>
                <p:nvPr/>
              </p:nvPicPr>
              <p:blipFill>
                <a:blip r:embed="rId3"/>
                <a:stretch>
                  <a:fillRect/>
                </a:stretch>
              </p:blipFill>
              <p:spPr>
                <a:xfrm>
                  <a:off x="4697186" y="1775968"/>
                  <a:ext cx="312964" cy="230849"/>
                </a:xfrm>
                <a:prstGeom prst="rect">
                  <a:avLst/>
                </a:prstGeom>
              </p:spPr>
            </p:pic>
          </p:grpSp>
          <p:sp>
            <p:nvSpPr>
              <p:cNvPr id="11" name="Rectangle 10">
                <a:extLst>
                  <a:ext uri="{FF2B5EF4-FFF2-40B4-BE49-F238E27FC236}">
                    <a16:creationId xmlns:a16="http://schemas.microsoft.com/office/drawing/2014/main" id="{814B272C-1315-D6C9-E5B2-9AE17286902D}"/>
                  </a:ext>
                </a:extLst>
              </p:cNvPr>
              <p:cNvSpPr/>
              <p:nvPr/>
            </p:nvSpPr>
            <p:spPr>
              <a:xfrm>
                <a:off x="3020486" y="4724400"/>
                <a:ext cx="429683" cy="47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cartoon of a child&#10;&#10;Description automatically generated">
              <a:extLst>
                <a:ext uri="{FF2B5EF4-FFF2-40B4-BE49-F238E27FC236}">
                  <a16:creationId xmlns:a16="http://schemas.microsoft.com/office/drawing/2014/main" id="{A906700A-E8E4-627B-D2A4-BD7D2F037608}"/>
                </a:ext>
              </a:extLst>
            </p:cNvPr>
            <p:cNvPicPr>
              <a:picLocks noChangeAspect="1"/>
            </p:cNvPicPr>
            <p:nvPr/>
          </p:nvPicPr>
          <p:blipFill>
            <a:blip r:embed="rId4"/>
            <a:stretch>
              <a:fillRect/>
            </a:stretch>
          </p:blipFill>
          <p:spPr>
            <a:xfrm>
              <a:off x="3041881" y="4756743"/>
              <a:ext cx="408288" cy="446024"/>
            </a:xfrm>
            <a:prstGeom prst="rect">
              <a:avLst/>
            </a:prstGeom>
          </p:spPr>
        </p:pic>
      </p:grpSp>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687428" y="3564402"/>
            <a:ext cx="2896714"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2126560" y="1307787"/>
            <a:ext cx="5114400" cy="3868080"/>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1129604" y="1473201"/>
            <a:ext cx="7101748"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1097028" y="1325209"/>
            <a:ext cx="7424448" cy="4687620"/>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a:blip r:embed="rId4"/>
          <a:srcRect/>
          <a:stretch/>
        </p:blipFill>
        <p:spPr>
          <a:xfrm>
            <a:off x="3507464" y="5282621"/>
            <a:ext cx="2593915"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srcRect/>
          <a:stretch/>
        </p:blipFill>
        <p:spPr>
          <a:xfrm>
            <a:off x="406047" y="4167897"/>
            <a:ext cx="2155175" cy="3350766"/>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rcRect/>
          <a:stretch/>
        </p:blipFill>
        <p:spPr>
          <a:xfrm>
            <a:off x="261640" y="2649435"/>
            <a:ext cx="2167998"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seven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srcRect/>
          <a:stretch/>
        </p:blipFill>
        <p:spPr>
          <a:xfrm>
            <a:off x="1669356" y="5303321"/>
            <a:ext cx="1057958"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srcRect/>
          <a:stretch/>
        </p:blipFill>
        <p:spPr>
          <a:xfrm>
            <a:off x="2788918" y="5218189"/>
            <a:ext cx="815779" cy="1374220"/>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srcRect/>
          <a:stretch/>
        </p:blipFill>
        <p:spPr>
          <a:xfrm>
            <a:off x="6848483" y="1204921"/>
            <a:ext cx="1082217"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a:srcRect/>
          <a:stretch/>
        </p:blipFill>
        <p:spPr>
          <a:xfrm>
            <a:off x="292394" y="4197544"/>
            <a:ext cx="1550866" cy="2332536"/>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seven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sp>
        <p:nvSpPr>
          <p:cNvPr id="2" name="Oval 1">
            <a:extLst>
              <a:ext uri="{FF2B5EF4-FFF2-40B4-BE49-F238E27FC236}">
                <a16:creationId xmlns:a16="http://schemas.microsoft.com/office/drawing/2014/main" id="{62742AB4-4D75-6167-FEF0-B5719150FAAC}"/>
              </a:ext>
            </a:extLst>
          </p:cNvPr>
          <p:cNvSpPr/>
          <p:nvPr/>
        </p:nvSpPr>
        <p:spPr>
          <a:xfrm>
            <a:off x="6384673" y="2959563"/>
            <a:ext cx="518374" cy="518374"/>
          </a:xfrm>
          <a:prstGeom prst="ellipse">
            <a:avLst/>
          </a:prstGeom>
          <a:solidFill>
            <a:srgbClr val="F8E0C8"/>
          </a:solidFill>
          <a:ln>
            <a:solidFill>
              <a:srgbClr val="F8E0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E6BB613-B7F5-0DF2-844E-42BF3CD2F48A}"/>
              </a:ext>
            </a:extLst>
          </p:cNvPr>
          <p:cNvSpPr/>
          <p:nvPr/>
        </p:nvSpPr>
        <p:spPr>
          <a:xfrm>
            <a:off x="7422361" y="2959563"/>
            <a:ext cx="518374" cy="518374"/>
          </a:xfrm>
          <a:prstGeom prst="ellipse">
            <a:avLst/>
          </a:prstGeom>
          <a:solidFill>
            <a:srgbClr val="D5E7D8"/>
          </a:solidFill>
          <a:ln>
            <a:solidFill>
              <a:srgbClr val="D5E7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artoon of a dump truck&#10;&#10;Description automatically generated">
            <a:extLst>
              <a:ext uri="{FF2B5EF4-FFF2-40B4-BE49-F238E27FC236}">
                <a16:creationId xmlns:a16="http://schemas.microsoft.com/office/drawing/2014/main" id="{683FC293-CB88-7C6C-EA6D-032A24A36109}"/>
              </a:ext>
            </a:extLst>
          </p:cNvPr>
          <p:cNvPicPr>
            <a:picLocks noChangeAspect="1"/>
          </p:cNvPicPr>
          <p:nvPr/>
        </p:nvPicPr>
        <p:blipFill>
          <a:blip r:embed="rId4"/>
          <a:stretch>
            <a:fillRect/>
          </a:stretch>
        </p:blipFill>
        <p:spPr>
          <a:xfrm>
            <a:off x="6467366" y="3034510"/>
            <a:ext cx="352988" cy="368479"/>
          </a:xfrm>
          <a:prstGeom prst="rect">
            <a:avLst/>
          </a:prstGeom>
        </p:spPr>
      </p:pic>
      <p:pic>
        <p:nvPicPr>
          <p:cNvPr id="17" name="Picture 16" descr="A green teddy bear with white ears&#10;&#10;Description automatically generated">
            <a:extLst>
              <a:ext uri="{FF2B5EF4-FFF2-40B4-BE49-F238E27FC236}">
                <a16:creationId xmlns:a16="http://schemas.microsoft.com/office/drawing/2014/main" id="{88B4506C-629B-B647-6F40-C3085B0D9FD5}"/>
              </a:ext>
            </a:extLst>
          </p:cNvPr>
          <p:cNvPicPr>
            <a:picLocks noChangeAspect="1"/>
          </p:cNvPicPr>
          <p:nvPr/>
        </p:nvPicPr>
        <p:blipFill>
          <a:blip r:embed="rId5"/>
          <a:stretch>
            <a:fillRect/>
          </a:stretch>
        </p:blipFill>
        <p:spPr>
          <a:xfrm>
            <a:off x="7537741" y="3022374"/>
            <a:ext cx="287614" cy="392750"/>
          </a:xfrm>
          <a:prstGeom prst="rect">
            <a:avLst/>
          </a:prstGeom>
        </p:spPr>
      </p:pic>
      <p:grpSp>
        <p:nvGrpSpPr>
          <p:cNvPr id="45" name="Group 44">
            <a:extLst>
              <a:ext uri="{FF2B5EF4-FFF2-40B4-BE49-F238E27FC236}">
                <a16:creationId xmlns:a16="http://schemas.microsoft.com/office/drawing/2014/main" id="{5BF920A3-569A-745C-1037-95A4736DC232}"/>
              </a:ext>
            </a:extLst>
          </p:cNvPr>
          <p:cNvGrpSpPr/>
          <p:nvPr/>
        </p:nvGrpSpPr>
        <p:grpSpPr>
          <a:xfrm>
            <a:off x="6269911" y="2880617"/>
            <a:ext cx="1758381" cy="1069013"/>
            <a:chOff x="6346016" y="2880617"/>
            <a:chExt cx="1758381" cy="1069013"/>
          </a:xfrm>
        </p:grpSpPr>
        <p:sp>
          <p:nvSpPr>
            <p:cNvPr id="28" name="TextBox 27">
              <a:extLst>
                <a:ext uri="{FF2B5EF4-FFF2-40B4-BE49-F238E27FC236}">
                  <a16:creationId xmlns:a16="http://schemas.microsoft.com/office/drawing/2014/main" id="{3BA42F52-4980-05DC-CF4E-D638C5872F87}"/>
                </a:ext>
              </a:extLst>
            </p:cNvPr>
            <p:cNvSpPr txBox="1"/>
            <p:nvPr/>
          </p:nvSpPr>
          <p:spPr>
            <a:xfrm>
              <a:off x="6346016" y="2880617"/>
              <a:ext cx="744743" cy="1069013"/>
            </a:xfrm>
            <a:prstGeom prst="rect">
              <a:avLst/>
            </a:prstGeom>
            <a:noFill/>
          </p:spPr>
          <p:txBody>
            <a:bodyPr wrap="square" rtlCol="0">
              <a:prstTxWarp prst="textArchUp">
                <a:avLst>
                  <a:gd name="adj" fmla="val 11595356"/>
                </a:avLst>
              </a:prstTxWarp>
              <a:spAutoFit/>
            </a:bodyPr>
            <a:lstStyle/>
            <a:p>
              <a:pPr algn="ctr"/>
              <a:r>
                <a:rPr lang="en-GB" sz="1000" dirty="0">
                  <a:solidFill>
                    <a:srgbClr val="F9A059"/>
                  </a:solidFill>
                  <a:latin typeface="Twinkl Handwritten" pitchFamily="50" charset="0"/>
                </a:rPr>
                <a:t>Crash</a:t>
              </a:r>
            </a:p>
          </p:txBody>
        </p:sp>
        <p:sp>
          <p:nvSpPr>
            <p:cNvPr id="29" name="TextBox 28">
              <a:extLst>
                <a:ext uri="{FF2B5EF4-FFF2-40B4-BE49-F238E27FC236}">
                  <a16:creationId xmlns:a16="http://schemas.microsoft.com/office/drawing/2014/main" id="{BC89D857-198B-5D05-11F7-645391232E64}"/>
                </a:ext>
              </a:extLst>
            </p:cNvPr>
            <p:cNvSpPr txBox="1"/>
            <p:nvPr/>
          </p:nvSpPr>
          <p:spPr>
            <a:xfrm>
              <a:off x="7359654" y="2880617"/>
              <a:ext cx="744743" cy="1069013"/>
            </a:xfrm>
            <a:prstGeom prst="rect">
              <a:avLst/>
            </a:prstGeom>
            <a:noFill/>
          </p:spPr>
          <p:txBody>
            <a:bodyPr wrap="square" rtlCol="0">
              <a:prstTxWarp prst="textArchUp">
                <a:avLst>
                  <a:gd name="adj" fmla="val 11595356"/>
                </a:avLst>
              </a:prstTxWarp>
              <a:spAutoFit/>
            </a:bodyPr>
            <a:lstStyle/>
            <a:p>
              <a:pPr algn="ctr"/>
              <a:r>
                <a:rPr lang="en-GB" sz="1000" dirty="0">
                  <a:solidFill>
                    <a:srgbClr val="67C18C"/>
                  </a:solidFill>
                  <a:latin typeface="Twinkl Handwritten" pitchFamily="50" charset="0"/>
                </a:rPr>
                <a:t>Ted</a:t>
              </a:r>
            </a:p>
          </p:txBody>
        </p:sp>
      </p:grpSp>
      <p:grpSp>
        <p:nvGrpSpPr>
          <p:cNvPr id="46" name="Group 45">
            <a:extLst>
              <a:ext uri="{FF2B5EF4-FFF2-40B4-BE49-F238E27FC236}">
                <a16:creationId xmlns:a16="http://schemas.microsoft.com/office/drawing/2014/main" id="{4F00B87A-B3CE-FCF4-6856-22E0ABDC8A42}"/>
              </a:ext>
            </a:extLst>
          </p:cNvPr>
          <p:cNvGrpSpPr/>
          <p:nvPr/>
        </p:nvGrpSpPr>
        <p:grpSpPr>
          <a:xfrm>
            <a:off x="6198702" y="5057242"/>
            <a:ext cx="1754749" cy="681048"/>
            <a:chOff x="6292395" y="5057242"/>
            <a:chExt cx="1754749" cy="681048"/>
          </a:xfrm>
        </p:grpSpPr>
        <p:grpSp>
          <p:nvGrpSpPr>
            <p:cNvPr id="43" name="Group 42">
              <a:extLst>
                <a:ext uri="{FF2B5EF4-FFF2-40B4-BE49-F238E27FC236}">
                  <a16:creationId xmlns:a16="http://schemas.microsoft.com/office/drawing/2014/main" id="{81852651-0741-F357-EAF2-AEDDF56E8319}"/>
                </a:ext>
              </a:extLst>
            </p:cNvPr>
            <p:cNvGrpSpPr/>
            <p:nvPr/>
          </p:nvGrpSpPr>
          <p:grpSpPr>
            <a:xfrm>
              <a:off x="6292395" y="5057242"/>
              <a:ext cx="744743" cy="678119"/>
              <a:chOff x="6451636" y="5045193"/>
              <a:chExt cx="744743" cy="678119"/>
            </a:xfrm>
          </p:grpSpPr>
          <p:sp>
            <p:nvSpPr>
              <p:cNvPr id="10" name="Oval 9">
                <a:extLst>
                  <a:ext uri="{FF2B5EF4-FFF2-40B4-BE49-F238E27FC236}">
                    <a16:creationId xmlns:a16="http://schemas.microsoft.com/office/drawing/2014/main" id="{25135E21-29CC-4568-EFBE-B02D9A1F3EEA}"/>
                  </a:ext>
                </a:extLst>
              </p:cNvPr>
              <p:cNvSpPr/>
              <p:nvPr/>
            </p:nvSpPr>
            <p:spPr>
              <a:xfrm>
                <a:off x="6542467" y="5125176"/>
                <a:ext cx="518374" cy="518374"/>
              </a:xfrm>
              <a:prstGeom prst="ellipse">
                <a:avLst/>
              </a:prstGeom>
              <a:solidFill>
                <a:srgbClr val="DAE9F4"/>
              </a:solidFill>
              <a:ln>
                <a:solidFill>
                  <a:srgbClr val="DAE9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artoon of a child wearing a garment&#10;&#10;Description automatically generated">
                <a:extLst>
                  <a:ext uri="{FF2B5EF4-FFF2-40B4-BE49-F238E27FC236}">
                    <a16:creationId xmlns:a16="http://schemas.microsoft.com/office/drawing/2014/main" id="{3AD392B3-79A9-D3B3-706F-30F15A38E92D}"/>
                  </a:ext>
                </a:extLst>
              </p:cNvPr>
              <p:cNvPicPr>
                <a:picLocks noChangeAspect="1"/>
              </p:cNvPicPr>
              <p:nvPr/>
            </p:nvPicPr>
            <p:blipFill>
              <a:blip r:embed="rId6"/>
              <a:stretch>
                <a:fillRect/>
              </a:stretch>
            </p:blipFill>
            <p:spPr>
              <a:xfrm>
                <a:off x="6654143" y="5148301"/>
                <a:ext cx="317281" cy="466048"/>
              </a:xfrm>
              <a:prstGeom prst="rect">
                <a:avLst/>
              </a:prstGeom>
            </p:spPr>
          </p:pic>
          <p:sp>
            <p:nvSpPr>
              <p:cNvPr id="33" name="TextBox 32">
                <a:extLst>
                  <a:ext uri="{FF2B5EF4-FFF2-40B4-BE49-F238E27FC236}">
                    <a16:creationId xmlns:a16="http://schemas.microsoft.com/office/drawing/2014/main" id="{2B5ED4E5-7920-A4AD-FC71-78656C28010E}"/>
                  </a:ext>
                </a:extLst>
              </p:cNvPr>
              <p:cNvSpPr txBox="1"/>
              <p:nvPr/>
            </p:nvSpPr>
            <p:spPr>
              <a:xfrm>
                <a:off x="6451636" y="5045193"/>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00B3F0"/>
                    </a:solidFill>
                    <a:latin typeface="Twinkl Handwritten" pitchFamily="50" charset="0"/>
                  </a:rPr>
                  <a:t>Hoppy Poppy</a:t>
                </a:r>
              </a:p>
            </p:txBody>
          </p:sp>
        </p:grpSp>
        <p:grpSp>
          <p:nvGrpSpPr>
            <p:cNvPr id="42" name="Group 41">
              <a:extLst>
                <a:ext uri="{FF2B5EF4-FFF2-40B4-BE49-F238E27FC236}">
                  <a16:creationId xmlns:a16="http://schemas.microsoft.com/office/drawing/2014/main" id="{484A3889-CE67-B4E1-F3B5-20D837AB679D}"/>
                </a:ext>
              </a:extLst>
            </p:cNvPr>
            <p:cNvGrpSpPr/>
            <p:nvPr/>
          </p:nvGrpSpPr>
          <p:grpSpPr>
            <a:xfrm>
              <a:off x="7302401" y="5060171"/>
              <a:ext cx="744743" cy="678119"/>
              <a:chOff x="7539920" y="5045193"/>
              <a:chExt cx="744743" cy="678119"/>
            </a:xfrm>
          </p:grpSpPr>
          <p:sp>
            <p:nvSpPr>
              <p:cNvPr id="11" name="Oval 10">
                <a:extLst>
                  <a:ext uri="{FF2B5EF4-FFF2-40B4-BE49-F238E27FC236}">
                    <a16:creationId xmlns:a16="http://schemas.microsoft.com/office/drawing/2014/main" id="{4444F7DC-A971-E8F6-F5E5-DCCB465BC030}"/>
                  </a:ext>
                </a:extLst>
              </p:cNvPr>
              <p:cNvSpPr/>
              <p:nvPr/>
            </p:nvSpPr>
            <p:spPr>
              <a:xfrm>
                <a:off x="7661075" y="5125176"/>
                <a:ext cx="518374" cy="518374"/>
              </a:xfrm>
              <a:prstGeom prst="ellipse">
                <a:avLst/>
              </a:prstGeom>
              <a:solidFill>
                <a:srgbClr val="BEC5E0"/>
              </a:solidFill>
              <a:ln>
                <a:solidFill>
                  <a:srgbClr val="BEC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artoon of a robot&#10;&#10;Description automatically generated">
                <a:extLst>
                  <a:ext uri="{FF2B5EF4-FFF2-40B4-BE49-F238E27FC236}">
                    <a16:creationId xmlns:a16="http://schemas.microsoft.com/office/drawing/2014/main" id="{B2CD2BA5-40DE-5006-6AFB-D0C709D916A3}"/>
                  </a:ext>
                </a:extLst>
              </p:cNvPr>
              <p:cNvPicPr>
                <a:picLocks noChangeAspect="1"/>
              </p:cNvPicPr>
              <p:nvPr/>
            </p:nvPicPr>
            <p:blipFill>
              <a:blip r:embed="rId7"/>
              <a:stretch>
                <a:fillRect/>
              </a:stretch>
            </p:blipFill>
            <p:spPr>
              <a:xfrm>
                <a:off x="7760334" y="5133700"/>
                <a:ext cx="315598" cy="495249"/>
              </a:xfrm>
              <a:prstGeom prst="rect">
                <a:avLst/>
              </a:prstGeom>
            </p:spPr>
          </p:pic>
          <p:sp>
            <p:nvSpPr>
              <p:cNvPr id="34" name="TextBox 33">
                <a:extLst>
                  <a:ext uri="{FF2B5EF4-FFF2-40B4-BE49-F238E27FC236}">
                    <a16:creationId xmlns:a16="http://schemas.microsoft.com/office/drawing/2014/main" id="{4F076DC2-3075-90A2-CDD0-7991874B83D5}"/>
                  </a:ext>
                </a:extLst>
              </p:cNvPr>
              <p:cNvSpPr txBox="1"/>
              <p:nvPr/>
            </p:nvSpPr>
            <p:spPr>
              <a:xfrm>
                <a:off x="7539920" y="5045193"/>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00699F"/>
                    </a:solidFill>
                    <a:latin typeface="Twinkl Handwritten" pitchFamily="50" charset="0"/>
                  </a:rPr>
                  <a:t>Robot Rick</a:t>
                </a:r>
              </a:p>
            </p:txBody>
          </p:sp>
        </p:grpSp>
      </p:grpSp>
      <p:sp>
        <p:nvSpPr>
          <p:cNvPr id="35" name="TextBox 34">
            <a:extLst>
              <a:ext uri="{FF2B5EF4-FFF2-40B4-BE49-F238E27FC236}">
                <a16:creationId xmlns:a16="http://schemas.microsoft.com/office/drawing/2014/main" id="{BEA79252-2514-57F5-46B7-6518F5DA94B4}"/>
              </a:ext>
            </a:extLst>
          </p:cNvPr>
          <p:cNvSpPr txBox="1"/>
          <p:nvPr/>
        </p:nvSpPr>
        <p:spPr>
          <a:xfrm>
            <a:off x="6184039" y="3467716"/>
            <a:ext cx="942969" cy="276999"/>
          </a:xfrm>
          <a:prstGeom prst="rect">
            <a:avLst/>
          </a:prstGeom>
          <a:noFill/>
        </p:spPr>
        <p:txBody>
          <a:bodyPr wrap="square" rtlCol="0">
            <a:spAutoFit/>
          </a:bodyPr>
          <a:lstStyle/>
          <a:p>
            <a:pPr algn="ctr"/>
            <a:r>
              <a:rPr lang="en-GB" sz="600" b="1" dirty="0">
                <a:solidFill>
                  <a:srgbClr val="F9A059"/>
                </a:solidFill>
                <a:latin typeface="Roboto" panose="02000000000000000000" pitchFamily="2" charset="0"/>
                <a:ea typeface="Roboto" panose="02000000000000000000" pitchFamily="2" charset="0"/>
              </a:rPr>
              <a:t>Aspect 1 -</a:t>
            </a:r>
          </a:p>
          <a:p>
            <a:pPr algn="ctr"/>
            <a:r>
              <a:rPr lang="en-GB" sz="600" dirty="0">
                <a:latin typeface="Roboto" panose="02000000000000000000" pitchFamily="2" charset="0"/>
                <a:ea typeface="Roboto" panose="02000000000000000000" pitchFamily="2" charset="0"/>
              </a:rPr>
              <a:t>Environmental Sounds</a:t>
            </a:r>
          </a:p>
        </p:txBody>
      </p:sp>
      <p:sp>
        <p:nvSpPr>
          <p:cNvPr id="36" name="TextBox 35">
            <a:extLst>
              <a:ext uri="{FF2B5EF4-FFF2-40B4-BE49-F238E27FC236}">
                <a16:creationId xmlns:a16="http://schemas.microsoft.com/office/drawing/2014/main" id="{E547896D-F9F8-9DCF-AAA5-E472F35E68BF}"/>
              </a:ext>
            </a:extLst>
          </p:cNvPr>
          <p:cNvSpPr txBox="1"/>
          <p:nvPr/>
        </p:nvSpPr>
        <p:spPr>
          <a:xfrm>
            <a:off x="7193473" y="3467716"/>
            <a:ext cx="1003759" cy="276999"/>
          </a:xfrm>
          <a:prstGeom prst="rect">
            <a:avLst/>
          </a:prstGeom>
          <a:noFill/>
        </p:spPr>
        <p:txBody>
          <a:bodyPr wrap="square" rtlCol="0">
            <a:spAutoFit/>
          </a:bodyPr>
          <a:lstStyle/>
          <a:p>
            <a:pPr algn="ctr"/>
            <a:r>
              <a:rPr lang="en-GB" sz="600" b="1" dirty="0">
                <a:solidFill>
                  <a:srgbClr val="67C18C"/>
                </a:solidFill>
                <a:latin typeface="Roboto" panose="02000000000000000000" pitchFamily="2" charset="0"/>
                <a:ea typeface="Roboto" panose="02000000000000000000" pitchFamily="2" charset="0"/>
              </a:rPr>
              <a:t>Aspect 2 -</a:t>
            </a:r>
          </a:p>
          <a:p>
            <a:pPr algn="ctr"/>
            <a:r>
              <a:rPr lang="en-GB" sz="600" dirty="0">
                <a:solidFill>
                  <a:schemeClr val="tx1"/>
                </a:solidFill>
                <a:latin typeface="Roboto" panose="02000000000000000000" pitchFamily="2" charset="0"/>
                <a:ea typeface="Roboto" panose="02000000000000000000" pitchFamily="2" charset="0"/>
              </a:rPr>
              <a:t>Instrumental Sounds</a:t>
            </a:r>
          </a:p>
        </p:txBody>
      </p:sp>
      <p:grpSp>
        <p:nvGrpSpPr>
          <p:cNvPr id="44" name="Group 43">
            <a:extLst>
              <a:ext uri="{FF2B5EF4-FFF2-40B4-BE49-F238E27FC236}">
                <a16:creationId xmlns:a16="http://schemas.microsoft.com/office/drawing/2014/main" id="{02FAD6EE-9D64-3408-C451-5AE64AEC7BFA}"/>
              </a:ext>
            </a:extLst>
          </p:cNvPr>
          <p:cNvGrpSpPr/>
          <p:nvPr/>
        </p:nvGrpSpPr>
        <p:grpSpPr>
          <a:xfrm>
            <a:off x="5889094" y="3955794"/>
            <a:ext cx="2475827" cy="891441"/>
            <a:chOff x="5838163" y="3955794"/>
            <a:chExt cx="2475827" cy="891441"/>
          </a:xfrm>
        </p:grpSpPr>
        <p:sp>
          <p:nvSpPr>
            <p:cNvPr id="7" name="Oval 6">
              <a:extLst>
                <a:ext uri="{FF2B5EF4-FFF2-40B4-BE49-F238E27FC236}">
                  <a16:creationId xmlns:a16="http://schemas.microsoft.com/office/drawing/2014/main" id="{0E0FD9AC-0AC7-8010-5120-9A231D7A4998}"/>
                </a:ext>
              </a:extLst>
            </p:cNvPr>
            <p:cNvSpPr/>
            <p:nvPr/>
          </p:nvSpPr>
          <p:spPr>
            <a:xfrm>
              <a:off x="5960863" y="4051329"/>
              <a:ext cx="518374" cy="518374"/>
            </a:xfrm>
            <a:prstGeom prst="ellipse">
              <a:avLst/>
            </a:prstGeom>
            <a:solidFill>
              <a:srgbClr val="ECC1B4"/>
            </a:solidFill>
            <a:ln>
              <a:solidFill>
                <a:srgbClr val="ECC1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3736D5-4E92-70B5-043B-D6AF2B15178D}"/>
                </a:ext>
              </a:extLst>
            </p:cNvPr>
            <p:cNvSpPr/>
            <p:nvPr/>
          </p:nvSpPr>
          <p:spPr>
            <a:xfrm>
              <a:off x="6804516" y="4051329"/>
              <a:ext cx="518374" cy="518374"/>
            </a:xfrm>
            <a:prstGeom prst="ellipse">
              <a:avLst/>
            </a:prstGeom>
            <a:solidFill>
              <a:srgbClr val="F4D3CE"/>
            </a:solidFill>
            <a:ln>
              <a:solidFill>
                <a:srgbClr val="F4D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3A6CEE0-1E5C-627E-000B-AA1982D7EC39}"/>
                </a:ext>
              </a:extLst>
            </p:cNvPr>
            <p:cNvSpPr/>
            <p:nvPr/>
          </p:nvSpPr>
          <p:spPr>
            <a:xfrm>
              <a:off x="7659194" y="4051329"/>
              <a:ext cx="518374" cy="518374"/>
            </a:xfrm>
            <a:prstGeom prst="ellipse">
              <a:avLst/>
            </a:prstGeom>
            <a:solidFill>
              <a:srgbClr val="FCF9D6"/>
            </a:solidFill>
            <a:ln>
              <a:solidFill>
                <a:srgbClr val="FCF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artoon of a superhero&#10;&#10;Description automatically generated">
              <a:extLst>
                <a:ext uri="{FF2B5EF4-FFF2-40B4-BE49-F238E27FC236}">
                  <a16:creationId xmlns:a16="http://schemas.microsoft.com/office/drawing/2014/main" id="{91EBC170-9ACA-1264-4B0E-973E12B84062}"/>
                </a:ext>
              </a:extLst>
            </p:cNvPr>
            <p:cNvPicPr>
              <a:picLocks noChangeAspect="1"/>
            </p:cNvPicPr>
            <p:nvPr/>
          </p:nvPicPr>
          <p:blipFill>
            <a:blip r:embed="rId8"/>
            <a:stretch>
              <a:fillRect/>
            </a:stretch>
          </p:blipFill>
          <p:spPr>
            <a:xfrm>
              <a:off x="6129949" y="4068456"/>
              <a:ext cx="180202" cy="484119"/>
            </a:xfrm>
            <a:prstGeom prst="rect">
              <a:avLst/>
            </a:prstGeom>
          </p:spPr>
        </p:pic>
        <p:pic>
          <p:nvPicPr>
            <p:cNvPr id="21" name="Picture 20" descr="A pink stuffed animal with white ears&#10;&#10;Description automatically generated">
              <a:extLst>
                <a:ext uri="{FF2B5EF4-FFF2-40B4-BE49-F238E27FC236}">
                  <a16:creationId xmlns:a16="http://schemas.microsoft.com/office/drawing/2014/main" id="{1F923B28-C67F-1CF7-F581-3153A9819EE9}"/>
                </a:ext>
              </a:extLst>
            </p:cNvPr>
            <p:cNvPicPr>
              <a:picLocks noChangeAspect="1"/>
            </p:cNvPicPr>
            <p:nvPr/>
          </p:nvPicPr>
          <p:blipFill>
            <a:blip r:embed="rId9"/>
            <a:stretch>
              <a:fillRect/>
            </a:stretch>
          </p:blipFill>
          <p:spPr>
            <a:xfrm>
              <a:off x="6905159" y="4130198"/>
              <a:ext cx="311011" cy="360634"/>
            </a:xfrm>
            <a:prstGeom prst="rect">
              <a:avLst/>
            </a:prstGeom>
          </p:spPr>
        </p:pic>
        <p:pic>
          <p:nvPicPr>
            <p:cNvPr id="25" name="Picture 24" descr="A cartoon of a giraffe&#10;&#10;Description automatically generated">
              <a:extLst>
                <a:ext uri="{FF2B5EF4-FFF2-40B4-BE49-F238E27FC236}">
                  <a16:creationId xmlns:a16="http://schemas.microsoft.com/office/drawing/2014/main" id="{A60A5B91-CB02-826C-4D1B-B404060F7CC1}"/>
                </a:ext>
              </a:extLst>
            </p:cNvPr>
            <p:cNvPicPr>
              <a:picLocks noChangeAspect="1"/>
            </p:cNvPicPr>
            <p:nvPr/>
          </p:nvPicPr>
          <p:blipFill>
            <a:blip r:embed="rId10"/>
            <a:stretch>
              <a:fillRect/>
            </a:stretch>
          </p:blipFill>
          <p:spPr>
            <a:xfrm>
              <a:off x="7822125" y="4144191"/>
              <a:ext cx="204664" cy="371590"/>
            </a:xfrm>
            <a:prstGeom prst="rect">
              <a:avLst/>
            </a:prstGeom>
          </p:spPr>
        </p:pic>
        <p:sp>
          <p:nvSpPr>
            <p:cNvPr id="30" name="TextBox 29">
              <a:extLst>
                <a:ext uri="{FF2B5EF4-FFF2-40B4-BE49-F238E27FC236}">
                  <a16:creationId xmlns:a16="http://schemas.microsoft.com/office/drawing/2014/main" id="{D075080D-7EAA-1B82-DC5D-03749C6AE2D6}"/>
                </a:ext>
              </a:extLst>
            </p:cNvPr>
            <p:cNvSpPr txBox="1"/>
            <p:nvPr/>
          </p:nvSpPr>
          <p:spPr>
            <a:xfrm>
              <a:off x="5838163" y="3955795"/>
              <a:ext cx="744743" cy="613908"/>
            </a:xfrm>
            <a:prstGeom prst="rect">
              <a:avLst/>
            </a:prstGeom>
            <a:noFill/>
          </p:spPr>
          <p:txBody>
            <a:bodyPr wrap="square" rtlCol="0">
              <a:prstTxWarp prst="textArchUp">
                <a:avLst>
                  <a:gd name="adj" fmla="val 10841100"/>
                </a:avLst>
              </a:prstTxWarp>
              <a:spAutoFit/>
            </a:bodyPr>
            <a:lstStyle/>
            <a:p>
              <a:pPr algn="ctr"/>
              <a:r>
                <a:rPr lang="en-GB" sz="1000" dirty="0">
                  <a:solidFill>
                    <a:srgbClr val="EF3730"/>
                  </a:solidFill>
                  <a:latin typeface="Twinkl Handwritten" pitchFamily="50" charset="0"/>
                </a:rPr>
                <a:t>Captain Stomp</a:t>
              </a:r>
            </a:p>
          </p:txBody>
        </p:sp>
        <p:sp>
          <p:nvSpPr>
            <p:cNvPr id="31" name="TextBox 30">
              <a:extLst>
                <a:ext uri="{FF2B5EF4-FFF2-40B4-BE49-F238E27FC236}">
                  <a16:creationId xmlns:a16="http://schemas.microsoft.com/office/drawing/2014/main" id="{B8ED1B80-4EC1-74AC-A432-75BBD91C89D5}"/>
                </a:ext>
              </a:extLst>
            </p:cNvPr>
            <p:cNvSpPr txBox="1"/>
            <p:nvPr/>
          </p:nvSpPr>
          <p:spPr>
            <a:xfrm>
              <a:off x="6691805" y="3955794"/>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F27178"/>
                  </a:solidFill>
                  <a:latin typeface="Twinkl Handwritten" pitchFamily="50" charset="0"/>
                </a:rPr>
                <a:t>Hoppy Poppy</a:t>
              </a:r>
            </a:p>
          </p:txBody>
        </p:sp>
        <p:sp>
          <p:nvSpPr>
            <p:cNvPr id="32" name="TextBox 31">
              <a:extLst>
                <a:ext uri="{FF2B5EF4-FFF2-40B4-BE49-F238E27FC236}">
                  <a16:creationId xmlns:a16="http://schemas.microsoft.com/office/drawing/2014/main" id="{98446713-6CF0-843F-7C89-006A8FBAAC74}"/>
                </a:ext>
              </a:extLst>
            </p:cNvPr>
            <p:cNvSpPr txBox="1"/>
            <p:nvPr/>
          </p:nvSpPr>
          <p:spPr>
            <a:xfrm>
              <a:off x="7536335" y="3955794"/>
              <a:ext cx="744743" cy="638821"/>
            </a:xfrm>
            <a:prstGeom prst="rect">
              <a:avLst/>
            </a:prstGeom>
            <a:noFill/>
          </p:spPr>
          <p:txBody>
            <a:bodyPr wrap="square" rtlCol="0">
              <a:prstTxWarp prst="textArchUp">
                <a:avLst>
                  <a:gd name="adj" fmla="val 10203242"/>
                </a:avLst>
              </a:prstTxWarp>
              <a:spAutoFit/>
            </a:bodyPr>
            <a:lstStyle/>
            <a:p>
              <a:pPr algn="ctr"/>
              <a:r>
                <a:rPr lang="en-GB" sz="1000" dirty="0">
                  <a:solidFill>
                    <a:schemeClr val="accent3"/>
                  </a:solidFill>
                  <a:latin typeface="Twinkl Handwritten" pitchFamily="50" charset="0"/>
                </a:rPr>
                <a:t>Dana Dinosaur</a:t>
              </a:r>
            </a:p>
          </p:txBody>
        </p:sp>
        <p:sp>
          <p:nvSpPr>
            <p:cNvPr id="37" name="TextBox 36">
              <a:extLst>
                <a:ext uri="{FF2B5EF4-FFF2-40B4-BE49-F238E27FC236}">
                  <a16:creationId xmlns:a16="http://schemas.microsoft.com/office/drawing/2014/main" id="{7636FAF9-7E50-9E6F-AA55-68491D3DF012}"/>
                </a:ext>
              </a:extLst>
            </p:cNvPr>
            <p:cNvSpPr txBox="1"/>
            <p:nvPr/>
          </p:nvSpPr>
          <p:spPr>
            <a:xfrm>
              <a:off x="5844239" y="4567198"/>
              <a:ext cx="754361" cy="276999"/>
            </a:xfrm>
            <a:prstGeom prst="rect">
              <a:avLst/>
            </a:prstGeom>
            <a:noFill/>
          </p:spPr>
          <p:txBody>
            <a:bodyPr wrap="square" rtlCol="0">
              <a:spAutoFit/>
            </a:bodyPr>
            <a:lstStyle/>
            <a:p>
              <a:pPr algn="ctr"/>
              <a:r>
                <a:rPr lang="en-GB" sz="600" b="1" dirty="0">
                  <a:solidFill>
                    <a:srgbClr val="EF3730"/>
                  </a:solidFill>
                  <a:latin typeface="Roboto" panose="02000000000000000000" pitchFamily="2" charset="0"/>
                  <a:ea typeface="Roboto" panose="02000000000000000000" pitchFamily="2" charset="0"/>
                </a:rPr>
                <a:t>Aspect 3 -</a:t>
              </a:r>
            </a:p>
            <a:p>
              <a:pPr algn="ctr"/>
              <a:r>
                <a:rPr lang="en-GB" sz="600" dirty="0">
                  <a:solidFill>
                    <a:schemeClr val="tx1"/>
                  </a:solidFill>
                  <a:latin typeface="Roboto" panose="02000000000000000000" pitchFamily="2" charset="0"/>
                  <a:ea typeface="Roboto" panose="02000000000000000000" pitchFamily="2" charset="0"/>
                </a:rPr>
                <a:t>Body Percussion</a:t>
              </a:r>
            </a:p>
          </p:txBody>
        </p:sp>
        <p:sp>
          <p:nvSpPr>
            <p:cNvPr id="38" name="TextBox 37">
              <a:extLst>
                <a:ext uri="{FF2B5EF4-FFF2-40B4-BE49-F238E27FC236}">
                  <a16:creationId xmlns:a16="http://schemas.microsoft.com/office/drawing/2014/main" id="{A6BD3427-BB7F-DD70-A009-D6E5BA99B155}"/>
                </a:ext>
              </a:extLst>
            </p:cNvPr>
            <p:cNvSpPr txBox="1"/>
            <p:nvPr/>
          </p:nvSpPr>
          <p:spPr>
            <a:xfrm>
              <a:off x="6612929" y="4570236"/>
              <a:ext cx="949161" cy="276999"/>
            </a:xfrm>
            <a:prstGeom prst="rect">
              <a:avLst/>
            </a:prstGeom>
            <a:noFill/>
          </p:spPr>
          <p:txBody>
            <a:bodyPr wrap="square" rtlCol="0">
              <a:spAutoFit/>
            </a:bodyPr>
            <a:lstStyle/>
            <a:p>
              <a:pPr algn="ctr"/>
              <a:r>
                <a:rPr lang="en-GB" sz="600" b="1" dirty="0">
                  <a:solidFill>
                    <a:srgbClr val="F27178"/>
                  </a:solidFill>
                  <a:latin typeface="Roboto" panose="02000000000000000000" pitchFamily="2" charset="0"/>
                  <a:ea typeface="Roboto" panose="02000000000000000000" pitchFamily="2" charset="0"/>
                </a:rPr>
                <a:t>Aspect 4 -</a:t>
              </a:r>
            </a:p>
            <a:p>
              <a:pPr algn="ctr"/>
              <a:r>
                <a:rPr lang="en-GB" sz="600" dirty="0">
                  <a:solidFill>
                    <a:schemeClr val="tx1"/>
                  </a:solidFill>
                  <a:latin typeface="Roboto" panose="02000000000000000000" pitchFamily="2" charset="0"/>
                  <a:ea typeface="Roboto" panose="02000000000000000000" pitchFamily="2" charset="0"/>
                </a:rPr>
                <a:t>Rhythm and Rhyme</a:t>
              </a:r>
            </a:p>
          </p:txBody>
        </p:sp>
        <p:sp>
          <p:nvSpPr>
            <p:cNvPr id="39" name="TextBox 38">
              <a:extLst>
                <a:ext uri="{FF2B5EF4-FFF2-40B4-BE49-F238E27FC236}">
                  <a16:creationId xmlns:a16="http://schemas.microsoft.com/office/drawing/2014/main" id="{C71ACE30-8265-1E21-952D-FEFE00E3FD44}"/>
                </a:ext>
              </a:extLst>
            </p:cNvPr>
            <p:cNvSpPr txBox="1"/>
            <p:nvPr/>
          </p:nvSpPr>
          <p:spPr>
            <a:xfrm>
              <a:off x="7559629" y="4570236"/>
              <a:ext cx="754361" cy="276999"/>
            </a:xfrm>
            <a:prstGeom prst="rect">
              <a:avLst/>
            </a:prstGeom>
            <a:noFill/>
          </p:spPr>
          <p:txBody>
            <a:bodyPr wrap="square" rtlCol="0">
              <a:spAutoFit/>
            </a:bodyPr>
            <a:lstStyle/>
            <a:p>
              <a:pPr algn="ctr"/>
              <a:r>
                <a:rPr lang="en-GB" sz="600" b="1" dirty="0">
                  <a:solidFill>
                    <a:schemeClr val="accent3"/>
                  </a:solidFill>
                  <a:latin typeface="Roboto" panose="02000000000000000000" pitchFamily="2" charset="0"/>
                  <a:ea typeface="Roboto" panose="02000000000000000000" pitchFamily="2" charset="0"/>
                </a:rPr>
                <a:t>Aspect 5 -</a:t>
              </a:r>
            </a:p>
            <a:p>
              <a:pPr algn="ctr"/>
              <a:r>
                <a:rPr lang="en-GB" sz="600" dirty="0">
                  <a:solidFill>
                    <a:schemeClr val="tx1"/>
                  </a:solidFill>
                  <a:latin typeface="Roboto" panose="02000000000000000000" pitchFamily="2" charset="0"/>
                  <a:ea typeface="Roboto" panose="02000000000000000000" pitchFamily="2" charset="0"/>
                </a:rPr>
                <a:t>Alliteration</a:t>
              </a:r>
            </a:p>
          </p:txBody>
        </p:sp>
      </p:grpSp>
      <p:sp>
        <p:nvSpPr>
          <p:cNvPr id="40" name="TextBox 39">
            <a:extLst>
              <a:ext uri="{FF2B5EF4-FFF2-40B4-BE49-F238E27FC236}">
                <a16:creationId xmlns:a16="http://schemas.microsoft.com/office/drawing/2014/main" id="{E692CD49-9F65-8415-7AC2-7D046D8D49AE}"/>
              </a:ext>
            </a:extLst>
          </p:cNvPr>
          <p:cNvSpPr txBox="1"/>
          <p:nvPr/>
        </p:nvSpPr>
        <p:spPr>
          <a:xfrm>
            <a:off x="6272591" y="5683395"/>
            <a:ext cx="754361" cy="276999"/>
          </a:xfrm>
          <a:prstGeom prst="rect">
            <a:avLst/>
          </a:prstGeom>
          <a:noFill/>
        </p:spPr>
        <p:txBody>
          <a:bodyPr wrap="square" rtlCol="0">
            <a:spAutoFit/>
          </a:bodyPr>
          <a:lstStyle/>
          <a:p>
            <a:pPr algn="ctr"/>
            <a:r>
              <a:rPr lang="en-GB" sz="600" b="1" dirty="0">
                <a:solidFill>
                  <a:srgbClr val="00B3F0"/>
                </a:solidFill>
                <a:latin typeface="Roboto" panose="02000000000000000000" pitchFamily="2" charset="0"/>
                <a:ea typeface="Roboto" panose="02000000000000000000" pitchFamily="2" charset="0"/>
              </a:rPr>
              <a:t>Aspect 6 -</a:t>
            </a:r>
          </a:p>
          <a:p>
            <a:pPr algn="ctr"/>
            <a:r>
              <a:rPr lang="en-GB" sz="600" dirty="0">
                <a:solidFill>
                  <a:schemeClr val="tx1"/>
                </a:solidFill>
                <a:latin typeface="Roboto" panose="02000000000000000000" pitchFamily="2" charset="0"/>
                <a:ea typeface="Roboto" panose="02000000000000000000" pitchFamily="2" charset="0"/>
              </a:rPr>
              <a:t>Voice Sounds</a:t>
            </a:r>
          </a:p>
        </p:txBody>
      </p:sp>
      <p:sp>
        <p:nvSpPr>
          <p:cNvPr id="41" name="TextBox 40">
            <a:extLst>
              <a:ext uri="{FF2B5EF4-FFF2-40B4-BE49-F238E27FC236}">
                <a16:creationId xmlns:a16="http://schemas.microsoft.com/office/drawing/2014/main" id="{5D7EA76E-9CD4-EE7D-52B0-DB9A92B33E6B}"/>
              </a:ext>
            </a:extLst>
          </p:cNvPr>
          <p:cNvSpPr txBox="1"/>
          <p:nvPr/>
        </p:nvSpPr>
        <p:spPr>
          <a:xfrm>
            <a:off x="6955310" y="5683690"/>
            <a:ext cx="1480083" cy="276999"/>
          </a:xfrm>
          <a:prstGeom prst="rect">
            <a:avLst/>
          </a:prstGeom>
          <a:noFill/>
        </p:spPr>
        <p:txBody>
          <a:bodyPr wrap="square" rtlCol="0">
            <a:spAutoFit/>
          </a:bodyPr>
          <a:lstStyle/>
          <a:p>
            <a:pPr algn="ctr"/>
            <a:r>
              <a:rPr lang="en-GB" sz="600" b="1" dirty="0">
                <a:solidFill>
                  <a:srgbClr val="00699F"/>
                </a:solidFill>
                <a:latin typeface="Roboto" panose="02000000000000000000" pitchFamily="2" charset="0"/>
                <a:ea typeface="Roboto" panose="02000000000000000000" pitchFamily="2" charset="0"/>
              </a:rPr>
              <a:t>Aspect 7 -</a:t>
            </a:r>
          </a:p>
          <a:p>
            <a:pPr algn="ctr"/>
            <a:r>
              <a:rPr lang="en-GB" sz="600" dirty="0">
                <a:solidFill>
                  <a:schemeClr val="tx1"/>
                </a:solidFill>
                <a:latin typeface="Roboto" panose="02000000000000000000" pitchFamily="2" charset="0"/>
                <a:ea typeface="Roboto" panose="02000000000000000000" pitchFamily="2" charset="0"/>
              </a:rPr>
              <a:t>Oral Blending and Segmenting</a:t>
            </a:r>
          </a:p>
        </p:txBody>
      </p:sp>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16843</TotalTime>
  <Words>1860</Words>
  <Application>Microsoft Office PowerPoint</Application>
  <PresentationFormat>On-screen Show (4:3)</PresentationFormat>
  <Paragraphs>238</Paragraphs>
  <Slides>24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Courier New</vt:lpstr>
      <vt:lpstr>Roboto</vt:lpstr>
      <vt:lpstr>Calibri</vt:lpstr>
      <vt:lpstr>Arial</vt:lpstr>
      <vt:lpstr>Twinkl Handwritten</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Vikki Marsh-Ballard</cp:lastModifiedBy>
  <cp:revision>74</cp:revision>
  <dcterms:created xsi:type="dcterms:W3CDTF">2018-11-28T12:21:41Z</dcterms:created>
  <dcterms:modified xsi:type="dcterms:W3CDTF">2024-10-30T11:05:44Z</dcterms:modified>
</cp:coreProperties>
</file>