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84" r:id="rId3"/>
    <p:sldId id="327" r:id="rId4"/>
    <p:sldId id="328" r:id="rId5"/>
    <p:sldId id="331" r:id="rId6"/>
    <p:sldId id="334" r:id="rId7"/>
    <p:sldId id="335" r:id="rId8"/>
    <p:sldId id="293" r:id="rId9"/>
    <p:sldId id="315" r:id="rId10"/>
    <p:sldId id="316" r:id="rId11"/>
    <p:sldId id="299" r:id="rId12"/>
    <p:sldId id="317" r:id="rId13"/>
    <p:sldId id="321" r:id="rId14"/>
    <p:sldId id="318" r:id="rId15"/>
    <p:sldId id="322" r:id="rId16"/>
    <p:sldId id="301" r:id="rId17"/>
    <p:sldId id="323" r:id="rId18"/>
    <p:sldId id="326" r:id="rId19"/>
    <p:sldId id="336" r:id="rId20"/>
    <p:sldId id="324" r:id="rId21"/>
    <p:sldId id="294" r:id="rId22"/>
    <p:sldId id="282" r:id="rId23"/>
    <p:sldId id="295" r:id="rId24"/>
    <p:sldId id="289" r:id="rId25"/>
    <p:sldId id="337" r:id="rId26"/>
    <p:sldId id="311" r:id="rId27"/>
    <p:sldId id="277" r:id="rId28"/>
    <p:sldId id="274" r:id="rId29"/>
    <p:sldId id="275" r:id="rId30"/>
    <p:sldId id="278" r:id="rId31"/>
    <p:sldId id="338" r:id="rId32"/>
    <p:sldId id="269" r:id="rId33"/>
    <p:sldId id="258" r:id="rId34"/>
    <p:sldId id="259" r:id="rId35"/>
    <p:sldId id="313" r:id="rId36"/>
    <p:sldId id="314" r:id="rId37"/>
    <p:sldId id="339" r:id="rId38"/>
    <p:sldId id="30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C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76658" autoAdjust="0"/>
  </p:normalViewPr>
  <p:slideViewPr>
    <p:cSldViewPr snapToGrid="0" snapToObjects="1">
      <p:cViewPr varScale="1">
        <p:scale>
          <a:sx n="67" d="100"/>
          <a:sy n="67" d="100"/>
        </p:scale>
        <p:origin x="557" y="58"/>
      </p:cViewPr>
      <p:guideLst/>
    </p:cSldViewPr>
  </p:slideViewPr>
  <p:outlineViewPr>
    <p:cViewPr>
      <p:scale>
        <a:sx n="33" d="100"/>
        <a:sy n="33" d="100"/>
      </p:scale>
      <p:origin x="0" y="-5933"/>
    </p:cViewPr>
  </p:outlineViewPr>
  <p:notesTextViewPr>
    <p:cViewPr>
      <p:scale>
        <a:sx n="1" d="1"/>
        <a:sy n="1" d="1"/>
      </p:scale>
      <p:origin x="0" y="0"/>
    </p:cViewPr>
  </p:notesTextViewPr>
  <p:notesViewPr>
    <p:cSldViewPr snapToGrid="0" snapToObjects="1">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30C5B-0887-EB45-A942-18C2B5F881E7}" type="datetimeFigureOut">
              <a:rPr lang="en-US" smtClean="0"/>
              <a:t>10/4/2022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E354C2-1592-984C-8B29-C2AB71CA0FB4}" type="slidenum">
              <a:rPr lang="en-US" smtClean="0"/>
              <a:t>‹#›</a:t>
            </a:fld>
            <a:endParaRPr lang="en-US"/>
          </a:p>
        </p:txBody>
      </p:sp>
    </p:spTree>
    <p:extLst>
      <p:ext uri="{BB962C8B-B14F-4D97-AF65-F5344CB8AC3E}">
        <p14:creationId xmlns:p14="http://schemas.microsoft.com/office/powerpoint/2010/main" val="100315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omic Sans MS" panose="030F0702030302020204" pitchFamily="66" charset="0"/>
              </a:rPr>
              <a:t>Children develop awareness of different sounds in spoken language from a very early age.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omic Sans MS" panose="030F0702030302020204" pitchFamily="66" charset="0"/>
              </a:rPr>
              <a:t>Spoken words are made up of different sounds. When we teach children phonics, they learn to match these sounds to letters.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omic Sans MS" panose="030F0702030302020204" pitchFamily="66" charset="0"/>
              </a:rPr>
              <a:t>Phonics is about children knowing how letters link to sounds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omic Sans MS" panose="030F0702030302020204" pitchFamily="66" charset="0"/>
              </a:rPr>
              <a:t>The children then use this when they are reading and writing.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omic Sans MS" panose="030F0702030302020204" pitchFamily="66" charset="0"/>
              </a:rPr>
              <a:t>The ability to read and write well is a vital skill for all children, paving the way for an enjoyable and successful school experience.</a:t>
            </a:r>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2</a:t>
            </a:fld>
            <a:endParaRPr lang="en-US"/>
          </a:p>
        </p:txBody>
      </p:sp>
    </p:spTree>
    <p:extLst>
      <p:ext uri="{BB962C8B-B14F-4D97-AF65-F5344CB8AC3E}">
        <p14:creationId xmlns:p14="http://schemas.microsoft.com/office/powerpoint/2010/main" val="1254750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fontAlgn="auto" hangingPunct="1">
              <a:spcBef>
                <a:spcPct val="50000"/>
              </a:spcBef>
              <a:spcAft>
                <a:spcPts val="0"/>
              </a:spcAft>
              <a:defRPr/>
            </a:pPr>
            <a:r>
              <a:rPr lang="en-GB" dirty="0" smtClean="0"/>
              <a:t>Phase 2 </a:t>
            </a:r>
          </a:p>
          <a:p>
            <a:pPr algn="l" eaLnBrk="1" fontAlgn="auto" hangingPunct="1">
              <a:spcBef>
                <a:spcPct val="50000"/>
              </a:spcBef>
              <a:spcAft>
                <a:spcPts val="0"/>
              </a:spcAft>
              <a:defRPr/>
            </a:pPr>
            <a:r>
              <a:rPr lang="en-GB" dirty="0" smtClean="0"/>
              <a:t>We will shortly</a:t>
            </a:r>
            <a:r>
              <a:rPr lang="en-GB" baseline="0" dirty="0" smtClean="0"/>
              <a:t> be starting this phase in </a:t>
            </a:r>
            <a:r>
              <a:rPr lang="en-GB" dirty="0" smtClean="0"/>
              <a:t>Foundation</a:t>
            </a:r>
          </a:p>
          <a:p>
            <a:pPr algn="l" eaLnBrk="1" fontAlgn="auto" hangingPunct="1">
              <a:spcBef>
                <a:spcPct val="50000"/>
              </a:spcBef>
              <a:spcAft>
                <a:spcPts val="0"/>
              </a:spcAft>
              <a:defRPr/>
            </a:pPr>
            <a:endParaRPr lang="en-GB" dirty="0" smtClean="0"/>
          </a:p>
          <a:p>
            <a:pPr algn="l" eaLnBrk="1" fontAlgn="auto" hangingPunct="1">
              <a:spcBef>
                <a:spcPct val="50000"/>
              </a:spcBef>
              <a:spcAft>
                <a:spcPts val="0"/>
              </a:spcAft>
              <a:defRPr/>
            </a:pPr>
            <a:r>
              <a:rPr lang="en-GB" altLang="en-US" dirty="0" smtClean="0">
                <a:solidFill>
                  <a:schemeClr val="tx1"/>
                </a:solidFill>
                <a:latin typeface="Tuffy-TTF" panose="020B0603060100000000" pitchFamily="34" charset="0"/>
              </a:rPr>
              <a:t>In Phase 2, children begin to learn the phonemes and graphemes of the English alphabet. </a:t>
            </a:r>
          </a:p>
          <a:p>
            <a:pPr algn="l" eaLnBrk="1" fontAlgn="auto" hangingPunct="1">
              <a:spcBef>
                <a:spcPct val="50000"/>
              </a:spcBef>
              <a:spcAft>
                <a:spcPts val="0"/>
              </a:spcAft>
              <a:defRPr/>
            </a:pPr>
            <a:endParaRPr lang="en-GB" sz="1200" dirty="0" smtClean="0">
              <a:solidFill>
                <a:schemeClr val="tx1"/>
              </a:solidFill>
              <a:latin typeface="Tuffy-TTF" panose="020B0603060100000000" pitchFamily="34" charset="0"/>
            </a:endParaRPr>
          </a:p>
          <a:p>
            <a:pPr algn="l" eaLnBrk="1" fontAlgn="auto" hangingPunct="1">
              <a:spcBef>
                <a:spcPct val="50000"/>
              </a:spcBef>
              <a:spcAft>
                <a:spcPts val="0"/>
              </a:spcAft>
              <a:defRPr/>
            </a:pPr>
            <a:r>
              <a:rPr lang="en-GB" sz="1200" dirty="0" smtClean="0"/>
              <a:t>Children have time to practise and rapidly expand their ability to read and spell words. They are also taught tricky words, Words in the English language for which</a:t>
            </a:r>
            <a:r>
              <a:rPr lang="en-GB" sz="1200" baseline="0" dirty="0" smtClean="0"/>
              <a:t> the phonics code does not apply. </a:t>
            </a:r>
            <a:endParaRPr lang="en-US" altLang="en-US" dirty="0" smtClean="0">
              <a:solidFill>
                <a:schemeClr val="tx1"/>
              </a:solidFill>
              <a:latin typeface="Tuffy-TTF" panose="020B0603060100000000" pitchFamily="34" charset="0"/>
            </a:endParaRPr>
          </a:p>
          <a:p>
            <a:r>
              <a:rPr lang="en-GB" baseline="0" dirty="0" smtClean="0"/>
              <a:t>Phase 3 (Foundation) – We continue with the GPC’s of the English alphabet, and start to introduce more digraphs (2 letters making 1 sound) and </a:t>
            </a:r>
            <a:r>
              <a:rPr lang="en-GB" baseline="0" dirty="0" err="1" smtClean="0"/>
              <a:t>trigraphs</a:t>
            </a:r>
            <a:r>
              <a:rPr lang="en-GB" baseline="0" dirty="0" smtClean="0"/>
              <a:t> (3 letters making one sound) - There are 26 letters (graphemes) in the English alphabet, but there are 44 spoken sounds (phonemes). This means that some sounds are represented using 2, or 3, letters together.</a:t>
            </a:r>
          </a:p>
          <a:p>
            <a:endParaRPr lang="en-GB" baseline="0" dirty="0" smtClean="0"/>
          </a:p>
          <a:p>
            <a:endParaRPr lang="en-GB" baseline="0" dirty="0" smtClean="0"/>
          </a:p>
          <a:p>
            <a:r>
              <a:rPr lang="en-GB" baseline="0" dirty="0" smtClean="0"/>
              <a:t>Phase 4 (Foundation/Year 1)</a:t>
            </a:r>
          </a:p>
          <a:p>
            <a:r>
              <a:rPr lang="en-GB" baseline="0" dirty="0" smtClean="0"/>
              <a:t>Phase 5 (Year 1/Year 2)</a:t>
            </a:r>
          </a:p>
          <a:p>
            <a:r>
              <a:rPr lang="en-GB" baseline="0" dirty="0" smtClean="0"/>
              <a:t>Phase 6 (Year 2)</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12</a:t>
            </a:fld>
            <a:endParaRPr lang="en-US"/>
          </a:p>
        </p:txBody>
      </p:sp>
    </p:spTree>
    <p:extLst>
      <p:ext uri="{BB962C8B-B14F-4D97-AF65-F5344CB8AC3E}">
        <p14:creationId xmlns:p14="http://schemas.microsoft.com/office/powerpoint/2010/main" val="2571496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There are 26 letters (graphemes) in the English alphabet, but there are 44 spoken sounds (phonemes). This means that some sounds are represented using 2 letters together – this is called a digraph – like </a:t>
            </a:r>
            <a:r>
              <a:rPr lang="en-GB" baseline="0" dirty="0" err="1" smtClean="0"/>
              <a:t>oa</a:t>
            </a:r>
            <a:r>
              <a:rPr lang="en-GB" baseline="0" dirty="0" smtClean="0"/>
              <a:t> as in boat</a:t>
            </a:r>
          </a:p>
          <a:p>
            <a:r>
              <a:rPr lang="en-GB" baseline="0" dirty="0" smtClean="0"/>
              <a:t>Some sounds are represented by 3 letters together – this is called a </a:t>
            </a:r>
            <a:r>
              <a:rPr lang="en-GB" baseline="0" dirty="0" err="1" smtClean="0"/>
              <a:t>trigraph</a:t>
            </a:r>
            <a:r>
              <a:rPr lang="en-GB" baseline="0" dirty="0" smtClean="0"/>
              <a:t> – like </a:t>
            </a:r>
            <a:r>
              <a:rPr lang="en-GB" baseline="0" dirty="0" err="1" smtClean="0"/>
              <a:t>igh</a:t>
            </a:r>
            <a:r>
              <a:rPr lang="en-GB" baseline="0" dirty="0" smtClean="0"/>
              <a:t> as in light</a:t>
            </a:r>
          </a:p>
          <a:p>
            <a:endParaRPr lang="en-GB" baseline="0" dirty="0" smtClean="0"/>
          </a:p>
          <a:p>
            <a:r>
              <a:rPr lang="en-GB" baseline="0" dirty="0" smtClean="0"/>
              <a:t>In this phase we start to read a </a:t>
            </a:r>
            <a:r>
              <a:rPr lang="en-GB" sz="1200" dirty="0" smtClean="0">
                <a:latin typeface="Calibri" charset="0"/>
              </a:rPr>
              <a:t>wider set of CVC words, for example, </a:t>
            </a:r>
            <a:r>
              <a:rPr lang="en-GB" sz="1200" b="1" dirty="0" smtClean="0">
                <a:latin typeface="Calibri" charset="0"/>
              </a:rPr>
              <a:t>fizz</a:t>
            </a:r>
            <a:r>
              <a:rPr lang="en-GB" sz="1200" dirty="0" smtClean="0">
                <a:latin typeface="Calibri" charset="0"/>
              </a:rPr>
              <a:t>, </a:t>
            </a:r>
            <a:r>
              <a:rPr lang="en-GB" sz="1200" b="1" dirty="0" smtClean="0">
                <a:latin typeface="Calibri" charset="0"/>
              </a:rPr>
              <a:t>chip</a:t>
            </a:r>
            <a:r>
              <a:rPr lang="en-GB" sz="1200" dirty="0" smtClean="0">
                <a:latin typeface="Calibri" charset="0"/>
              </a:rPr>
              <a:t>, </a:t>
            </a:r>
            <a:r>
              <a:rPr lang="en-GB" sz="1200" b="1" dirty="0" smtClean="0">
                <a:latin typeface="Calibri" charset="0"/>
              </a:rPr>
              <a:t>sheep</a:t>
            </a:r>
            <a:r>
              <a:rPr lang="en-GB" sz="1200" dirty="0" smtClean="0">
                <a:latin typeface="Calibri" charset="0"/>
              </a:rPr>
              <a:t>, </a:t>
            </a:r>
            <a:r>
              <a:rPr lang="en-GB" sz="1200" b="1" dirty="0" smtClean="0">
                <a:latin typeface="Calibri" charset="0"/>
              </a:rPr>
              <a:t>light. </a:t>
            </a:r>
          </a:p>
          <a:p>
            <a:r>
              <a:rPr lang="en-GB" sz="1200" b="0" dirty="0" smtClean="0">
                <a:latin typeface="Calibri" charset="0"/>
              </a:rPr>
              <a:t>These still</a:t>
            </a:r>
            <a:r>
              <a:rPr lang="en-GB" sz="1200" b="0" baseline="0" dirty="0" smtClean="0">
                <a:latin typeface="Calibri" charset="0"/>
              </a:rPr>
              <a:t> have 3 sounds, but contain more letters. This can be a confusing stage for children – remind them to look for digraphs if they word does not make sense when they sound it out. </a:t>
            </a:r>
            <a:endParaRPr lang="en-GB" sz="1200" b="0" dirty="0" smtClean="0">
              <a:latin typeface="Calibri" charset="0"/>
            </a:endParaRPr>
          </a:p>
          <a:p>
            <a:endParaRPr lang="en-GB" baseline="0" dirty="0" smtClean="0"/>
          </a:p>
          <a:p>
            <a:pPr eaLnBrk="1" hangingPunct="1">
              <a:buFont typeface="Arial" charset="0"/>
              <a:buNone/>
            </a:pPr>
            <a:r>
              <a:rPr lang="en-GB" sz="1200" dirty="0" smtClean="0">
                <a:latin typeface="Calibri" charset="0"/>
              </a:rPr>
              <a:t>practise blending and segmenting</a:t>
            </a:r>
          </a:p>
          <a:p>
            <a:pPr eaLnBrk="1" hangingPunct="1">
              <a:buFont typeface="Arial" charset="0"/>
              <a:buNone/>
            </a:pPr>
            <a:r>
              <a:rPr lang="en-GB" sz="1200" dirty="0" smtClean="0">
                <a:latin typeface="Calibri" charset="0"/>
              </a:rPr>
              <a:t>learn all letter names and begin to form them correctly</a:t>
            </a:r>
          </a:p>
          <a:p>
            <a:pPr eaLnBrk="1" hangingPunct="1">
              <a:buFont typeface="Arial" charset="0"/>
              <a:buNone/>
            </a:pPr>
            <a:r>
              <a:rPr lang="en-GB" sz="1200" dirty="0" smtClean="0">
                <a:latin typeface="Calibri" charset="0"/>
              </a:rPr>
              <a:t>read more tricky words and begin to spell some of them</a:t>
            </a:r>
          </a:p>
          <a:p>
            <a:pPr eaLnBrk="1" hangingPunct="1">
              <a:buFont typeface="Arial" charset="0"/>
              <a:buNone/>
            </a:pPr>
            <a:r>
              <a:rPr lang="en-GB" sz="1200" dirty="0" smtClean="0">
                <a:latin typeface="Calibri" charset="0"/>
              </a:rPr>
              <a:t>read and write words in phrases and sentences</a:t>
            </a:r>
            <a:r>
              <a:rPr lang="en-GB" sz="1100" dirty="0" smtClean="0">
                <a:latin typeface="Calibri" charset="0"/>
              </a:rPr>
              <a:t>.</a:t>
            </a:r>
          </a:p>
          <a:p>
            <a:pPr eaLnBrk="1" hangingPunct="1">
              <a:spcBef>
                <a:spcPct val="0"/>
              </a:spcBef>
            </a:pPr>
            <a:endParaRPr lang="en-US" altLang="en-US" b="1" dirty="0" smtClean="0">
              <a:latin typeface="Tuffy-TTF" pitchFamily="34" charset="0"/>
            </a:endParaRPr>
          </a:p>
          <a:p>
            <a:pPr eaLnBrk="1" hangingPunct="1">
              <a:spcBef>
                <a:spcPct val="0"/>
              </a:spcBef>
            </a:pPr>
            <a:endParaRPr lang="en-US" altLang="en-US" b="1" dirty="0" smtClean="0">
              <a:latin typeface="Tuffy-TTF" pitchFamily="34" charset="0"/>
            </a:endParaRPr>
          </a:p>
          <a:p>
            <a:pPr eaLnBrk="1" hangingPunct="1">
              <a:spcBef>
                <a:spcPct val="0"/>
              </a:spcBef>
            </a:pPr>
            <a:r>
              <a:rPr lang="en-US" altLang="en-US" b="1" dirty="0" smtClean="0">
                <a:latin typeface="Tuffy-TTF" pitchFamily="34" charset="0"/>
              </a:rPr>
              <a:t>Set 6:</a:t>
            </a:r>
            <a:r>
              <a:rPr lang="en-US" altLang="en-US" dirty="0" smtClean="0">
                <a:latin typeface="Tuffy-TTF" pitchFamily="34" charset="0"/>
              </a:rPr>
              <a:t> j, v, w, x</a:t>
            </a:r>
            <a:endParaRPr lang="en-US" altLang="en-US" b="1" dirty="0" smtClean="0">
              <a:latin typeface="Tuffy-TTF" pitchFamily="34" charset="0"/>
            </a:endParaRPr>
          </a:p>
          <a:p>
            <a:pPr eaLnBrk="1" hangingPunct="1">
              <a:spcBef>
                <a:spcPct val="0"/>
              </a:spcBef>
            </a:pPr>
            <a:r>
              <a:rPr lang="en-US" altLang="en-US" b="1" dirty="0" smtClean="0">
                <a:latin typeface="Tuffy-TTF" pitchFamily="34" charset="0"/>
              </a:rPr>
              <a:t>Set 7:</a:t>
            </a:r>
            <a:r>
              <a:rPr lang="en-US" altLang="en-US" dirty="0" smtClean="0">
                <a:latin typeface="Tuffy-TTF" pitchFamily="34" charset="0"/>
              </a:rPr>
              <a:t> y, z, </a:t>
            </a:r>
            <a:r>
              <a:rPr lang="en-US" altLang="en-US" dirty="0" err="1" smtClean="0">
                <a:latin typeface="Tuffy-TTF" pitchFamily="34" charset="0"/>
              </a:rPr>
              <a:t>zz</a:t>
            </a:r>
            <a:r>
              <a:rPr lang="en-US" altLang="en-US" dirty="0" smtClean="0">
                <a:latin typeface="Tuffy-TTF" pitchFamily="34" charset="0"/>
              </a:rPr>
              <a:t>, </a:t>
            </a:r>
            <a:r>
              <a:rPr lang="en-US" altLang="en-US" dirty="0" err="1" smtClean="0">
                <a:latin typeface="Tuffy-TTF" pitchFamily="34" charset="0"/>
              </a:rPr>
              <a:t>qu</a:t>
            </a:r>
            <a:endParaRPr lang="en-US" altLang="en-US" b="1" dirty="0" smtClean="0">
              <a:latin typeface="Tuffy-TTF" pitchFamily="34" charset="0"/>
            </a:endParaRPr>
          </a:p>
          <a:p>
            <a:pPr eaLnBrk="1" hangingPunct="1">
              <a:spcBef>
                <a:spcPct val="0"/>
              </a:spcBef>
            </a:pPr>
            <a:r>
              <a:rPr lang="en-US" altLang="en-US" b="1" dirty="0" smtClean="0">
                <a:latin typeface="Tuffy-TTF" pitchFamily="34" charset="0"/>
              </a:rPr>
              <a:t>Consonant digraphs:</a:t>
            </a:r>
            <a:r>
              <a:rPr lang="en-US" altLang="en-US" dirty="0" smtClean="0">
                <a:latin typeface="Tuffy-TTF" pitchFamily="34" charset="0"/>
              </a:rPr>
              <a:t> </a:t>
            </a:r>
            <a:r>
              <a:rPr lang="en-US" altLang="en-US" dirty="0" err="1" smtClean="0">
                <a:latin typeface="Tuffy-TTF" pitchFamily="34" charset="0"/>
              </a:rPr>
              <a:t>ch</a:t>
            </a:r>
            <a:r>
              <a:rPr lang="en-US" altLang="en-US" dirty="0" smtClean="0">
                <a:latin typeface="Tuffy-TTF" pitchFamily="34" charset="0"/>
              </a:rPr>
              <a:t>, </a:t>
            </a:r>
            <a:r>
              <a:rPr lang="en-US" altLang="en-US" dirty="0" err="1" smtClean="0">
                <a:latin typeface="Tuffy-TTF" pitchFamily="34" charset="0"/>
              </a:rPr>
              <a:t>sh</a:t>
            </a:r>
            <a:r>
              <a:rPr lang="en-US" altLang="en-US" dirty="0" smtClean="0">
                <a:latin typeface="Tuffy-TTF" pitchFamily="34" charset="0"/>
              </a:rPr>
              <a:t>, </a:t>
            </a:r>
            <a:r>
              <a:rPr lang="en-US" altLang="en-US" dirty="0" err="1" smtClean="0">
                <a:latin typeface="Tuffy-TTF" pitchFamily="34" charset="0"/>
              </a:rPr>
              <a:t>th</a:t>
            </a:r>
            <a:r>
              <a:rPr lang="en-US" altLang="en-US" dirty="0" smtClean="0">
                <a:latin typeface="Tuffy-TTF" pitchFamily="34" charset="0"/>
              </a:rPr>
              <a:t>, ng</a:t>
            </a:r>
            <a:endParaRPr lang="en-US" altLang="en-US" b="1" dirty="0" smtClean="0">
              <a:latin typeface="Tuffy-TTF" pitchFamily="34" charset="0"/>
            </a:endParaRPr>
          </a:p>
          <a:p>
            <a:pPr eaLnBrk="1" hangingPunct="1">
              <a:spcBef>
                <a:spcPct val="0"/>
              </a:spcBef>
            </a:pPr>
            <a:r>
              <a:rPr lang="en-US" altLang="en-US" b="1" dirty="0" smtClean="0">
                <a:latin typeface="Tuffy-TTF" pitchFamily="34" charset="0"/>
              </a:rPr>
              <a:t>Vowel digraphs:</a:t>
            </a:r>
            <a:r>
              <a:rPr lang="en-US" altLang="en-US" dirty="0" smtClean="0">
                <a:latin typeface="Tuffy-TTF" pitchFamily="34" charset="0"/>
              </a:rPr>
              <a:t> </a:t>
            </a:r>
            <a:r>
              <a:rPr lang="en-US" altLang="en-US" dirty="0" err="1" smtClean="0">
                <a:latin typeface="Tuffy-TTF" pitchFamily="34" charset="0"/>
              </a:rPr>
              <a:t>ai</a:t>
            </a:r>
            <a:r>
              <a:rPr lang="en-US" altLang="en-US" dirty="0" smtClean="0">
                <a:latin typeface="Tuffy-TTF" pitchFamily="34" charset="0"/>
              </a:rPr>
              <a:t>, </a:t>
            </a:r>
            <a:r>
              <a:rPr lang="en-US" altLang="en-US" dirty="0" err="1" smtClean="0">
                <a:latin typeface="Tuffy-TTF" pitchFamily="34" charset="0"/>
              </a:rPr>
              <a:t>ee</a:t>
            </a:r>
            <a:r>
              <a:rPr lang="en-US" altLang="en-US" dirty="0" smtClean="0">
                <a:latin typeface="Tuffy-TTF" pitchFamily="34" charset="0"/>
              </a:rPr>
              <a:t>, </a:t>
            </a:r>
            <a:r>
              <a:rPr lang="en-US" altLang="en-US" dirty="0" err="1" smtClean="0">
                <a:latin typeface="Tuffy-TTF" pitchFamily="34" charset="0"/>
              </a:rPr>
              <a:t>igh</a:t>
            </a:r>
            <a:r>
              <a:rPr lang="en-US" altLang="en-US" dirty="0" smtClean="0">
                <a:latin typeface="Tuffy-TTF" pitchFamily="34" charset="0"/>
              </a:rPr>
              <a:t>, </a:t>
            </a:r>
            <a:r>
              <a:rPr lang="en-US" altLang="en-US" dirty="0" err="1" smtClean="0">
                <a:latin typeface="Tuffy-TTF" pitchFamily="34" charset="0"/>
              </a:rPr>
              <a:t>oa</a:t>
            </a:r>
            <a:r>
              <a:rPr lang="en-US" altLang="en-US" dirty="0" smtClean="0">
                <a:latin typeface="Tuffy-TTF" pitchFamily="34" charset="0"/>
              </a:rPr>
              <a:t>, </a:t>
            </a:r>
            <a:r>
              <a:rPr lang="en-US" altLang="en-US" dirty="0" err="1" smtClean="0">
                <a:latin typeface="Tuffy-TTF" pitchFamily="34" charset="0"/>
              </a:rPr>
              <a:t>oo</a:t>
            </a:r>
            <a:r>
              <a:rPr lang="en-US" altLang="en-US" dirty="0" smtClean="0">
                <a:latin typeface="Tuffy-TTF" pitchFamily="34" charset="0"/>
              </a:rPr>
              <a:t>, </a:t>
            </a:r>
            <a:r>
              <a:rPr lang="en-US" altLang="en-US" dirty="0" err="1" smtClean="0">
                <a:latin typeface="Tuffy-TTF" pitchFamily="34" charset="0"/>
              </a:rPr>
              <a:t>ar</a:t>
            </a:r>
            <a:r>
              <a:rPr lang="en-US" altLang="en-US" dirty="0" smtClean="0">
                <a:latin typeface="Tuffy-TTF" pitchFamily="34" charset="0"/>
              </a:rPr>
              <a:t>, or, </a:t>
            </a:r>
            <a:r>
              <a:rPr lang="en-US" altLang="en-US" dirty="0" err="1" smtClean="0">
                <a:latin typeface="Tuffy-TTF" pitchFamily="34" charset="0"/>
              </a:rPr>
              <a:t>ur</a:t>
            </a:r>
            <a:r>
              <a:rPr lang="en-US" altLang="en-US" dirty="0" smtClean="0">
                <a:latin typeface="Tuffy-TTF" pitchFamily="34" charset="0"/>
              </a:rPr>
              <a:t>, ow, oi, ear, air, </a:t>
            </a:r>
            <a:r>
              <a:rPr lang="en-US" altLang="en-US" dirty="0" err="1" smtClean="0">
                <a:latin typeface="Tuffy-TTF" pitchFamily="34" charset="0"/>
              </a:rPr>
              <a:t>ure</a:t>
            </a:r>
            <a:r>
              <a:rPr lang="en-US" altLang="en-US" dirty="0" smtClean="0">
                <a:latin typeface="Tuffy-TTF" pitchFamily="34" charset="0"/>
              </a:rPr>
              <a:t>, </a:t>
            </a:r>
            <a:r>
              <a:rPr lang="en-US" altLang="en-US" dirty="0" err="1" smtClean="0">
                <a:latin typeface="Tuffy-TTF" pitchFamily="34" charset="0"/>
              </a:rPr>
              <a:t>er</a:t>
            </a:r>
            <a:endParaRPr lang="en-GB" altLang="en-US" dirty="0" smtClean="0">
              <a:latin typeface="Tuffy-TTF" pitchFamily="34" charset="0"/>
            </a:endParaRPr>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13</a:t>
            </a:fld>
            <a:endParaRPr lang="en-US"/>
          </a:p>
        </p:txBody>
      </p:sp>
    </p:spTree>
    <p:extLst>
      <p:ext uri="{BB962C8B-B14F-4D97-AF65-F5344CB8AC3E}">
        <p14:creationId xmlns:p14="http://schemas.microsoft.com/office/powerpoint/2010/main" val="4268802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fontAlgn="auto" hangingPunct="1">
              <a:spcBef>
                <a:spcPct val="50000"/>
              </a:spcBef>
              <a:spcAft>
                <a:spcPts val="0"/>
              </a:spcAft>
              <a:defRPr/>
            </a:pPr>
            <a:r>
              <a:rPr lang="en-GB" dirty="0" smtClean="0"/>
              <a:t>Phase 2 </a:t>
            </a:r>
          </a:p>
          <a:p>
            <a:pPr algn="l" eaLnBrk="1" fontAlgn="auto" hangingPunct="1">
              <a:spcBef>
                <a:spcPct val="50000"/>
              </a:spcBef>
              <a:spcAft>
                <a:spcPts val="0"/>
              </a:spcAft>
              <a:defRPr/>
            </a:pPr>
            <a:r>
              <a:rPr lang="en-GB" dirty="0" smtClean="0"/>
              <a:t>We will shortly</a:t>
            </a:r>
            <a:r>
              <a:rPr lang="en-GB" baseline="0" dirty="0" smtClean="0"/>
              <a:t> be starting this phase in </a:t>
            </a:r>
            <a:r>
              <a:rPr lang="en-GB" dirty="0" smtClean="0"/>
              <a:t>Foundation</a:t>
            </a:r>
          </a:p>
          <a:p>
            <a:pPr algn="l" eaLnBrk="1" fontAlgn="auto" hangingPunct="1">
              <a:spcBef>
                <a:spcPct val="50000"/>
              </a:spcBef>
              <a:spcAft>
                <a:spcPts val="0"/>
              </a:spcAft>
              <a:defRPr/>
            </a:pPr>
            <a:endParaRPr lang="en-GB" dirty="0" smtClean="0"/>
          </a:p>
          <a:p>
            <a:pPr algn="l" eaLnBrk="1" fontAlgn="auto" hangingPunct="1">
              <a:spcBef>
                <a:spcPct val="50000"/>
              </a:spcBef>
              <a:spcAft>
                <a:spcPts val="0"/>
              </a:spcAft>
              <a:defRPr/>
            </a:pPr>
            <a:r>
              <a:rPr lang="en-GB" altLang="en-US" dirty="0" smtClean="0">
                <a:solidFill>
                  <a:schemeClr val="tx1"/>
                </a:solidFill>
                <a:latin typeface="Tuffy-TTF" panose="020B0603060100000000" pitchFamily="34" charset="0"/>
              </a:rPr>
              <a:t>In Phase 2, children begin to learn the phonemes and graphemes of the English alphabet. </a:t>
            </a:r>
          </a:p>
          <a:p>
            <a:pPr algn="l" eaLnBrk="1" fontAlgn="auto" hangingPunct="1">
              <a:spcBef>
                <a:spcPct val="50000"/>
              </a:spcBef>
              <a:spcAft>
                <a:spcPts val="0"/>
              </a:spcAft>
              <a:defRPr/>
            </a:pPr>
            <a:endParaRPr lang="en-GB" sz="1200" dirty="0" smtClean="0">
              <a:solidFill>
                <a:schemeClr val="tx1"/>
              </a:solidFill>
              <a:latin typeface="Tuffy-TTF" panose="020B0603060100000000" pitchFamily="34" charset="0"/>
            </a:endParaRPr>
          </a:p>
          <a:p>
            <a:pPr algn="l" eaLnBrk="1" fontAlgn="auto" hangingPunct="1">
              <a:spcBef>
                <a:spcPct val="50000"/>
              </a:spcBef>
              <a:spcAft>
                <a:spcPts val="0"/>
              </a:spcAft>
              <a:defRPr/>
            </a:pPr>
            <a:r>
              <a:rPr lang="en-GB" sz="1200" dirty="0" smtClean="0"/>
              <a:t>Children have time to practise and rapidly expand their ability to read and spell words. They are also taught tricky words, Words in the English language for which</a:t>
            </a:r>
            <a:r>
              <a:rPr lang="en-GB" sz="1200" baseline="0" dirty="0" smtClean="0"/>
              <a:t> the phonics code does not apply. </a:t>
            </a:r>
            <a:endParaRPr lang="en-US" altLang="en-US" dirty="0" smtClean="0">
              <a:solidFill>
                <a:schemeClr val="tx1"/>
              </a:solidFill>
              <a:latin typeface="Tuffy-TTF" panose="020B0603060100000000" pitchFamily="34" charset="0"/>
            </a:endParaRPr>
          </a:p>
          <a:p>
            <a:r>
              <a:rPr lang="en-GB" baseline="0" dirty="0" smtClean="0"/>
              <a:t>Phase 3 (Foundation) – We continue with the GPC’s of the English alphabet, and start to introduce more digraphs (2 letters making 1 sound) and </a:t>
            </a:r>
            <a:r>
              <a:rPr lang="en-GB" baseline="0" dirty="0" err="1" smtClean="0"/>
              <a:t>trigraphs</a:t>
            </a:r>
            <a:r>
              <a:rPr lang="en-GB" baseline="0" dirty="0" smtClean="0"/>
              <a:t> (3 letters making one sound) - There are 26 letters (graphemes) in the English alphabet, but there are 44 spoken sounds (phonemes). This means that some sounds are represented using 2, or 3, letters together.</a:t>
            </a:r>
          </a:p>
          <a:p>
            <a:endParaRPr lang="en-GB" baseline="0" dirty="0" smtClean="0"/>
          </a:p>
          <a:p>
            <a:endParaRPr lang="en-GB" baseline="0" dirty="0" smtClean="0"/>
          </a:p>
          <a:p>
            <a:r>
              <a:rPr lang="en-GB" baseline="0" dirty="0" smtClean="0"/>
              <a:t>Phase 4 (Foundation/Year 1)</a:t>
            </a:r>
          </a:p>
          <a:p>
            <a:r>
              <a:rPr lang="en-GB" baseline="0" dirty="0" smtClean="0"/>
              <a:t>Phase 5 (Year 1/Year 2)</a:t>
            </a:r>
          </a:p>
          <a:p>
            <a:r>
              <a:rPr lang="en-GB" baseline="0" dirty="0" smtClean="0"/>
              <a:t>Phase 6 (Year 2)</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14</a:t>
            </a:fld>
            <a:endParaRPr lang="en-US"/>
          </a:p>
        </p:txBody>
      </p:sp>
    </p:spTree>
    <p:extLst>
      <p:ext uri="{BB962C8B-B14F-4D97-AF65-F5344CB8AC3E}">
        <p14:creationId xmlns:p14="http://schemas.microsoft.com/office/powerpoint/2010/main" val="8683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Bef>
                <a:spcPct val="20000"/>
              </a:spcBef>
              <a:buFont typeface="Arial" charset="0"/>
              <a:buNone/>
            </a:pPr>
            <a:r>
              <a:rPr lang="en-GB" dirty="0" smtClean="0"/>
              <a:t>In Phase 4, Children continue to practise previously learned graphemes and phonemes and learn how to read and write longer words and sentences.</a:t>
            </a:r>
          </a:p>
          <a:p>
            <a:pPr marL="342900" indent="-342900">
              <a:lnSpc>
                <a:spcPct val="80000"/>
              </a:lnSpc>
              <a:spcBef>
                <a:spcPct val="20000"/>
              </a:spcBef>
              <a:buFont typeface="Arial" charset="0"/>
              <a:buChar char="•"/>
            </a:pPr>
            <a:endParaRPr lang="en-GB" dirty="0" smtClean="0"/>
          </a:p>
          <a:p>
            <a:pPr marL="609600" indent="-609600">
              <a:lnSpc>
                <a:spcPct val="80000"/>
              </a:lnSpc>
            </a:pPr>
            <a:r>
              <a:rPr lang="en-GB" dirty="0" smtClean="0">
                <a:latin typeface="Arial" charset="0"/>
              </a:rPr>
              <a:t>No further sounds taught at this phase. Some children will start this phase in Foundation, for other children this may happen in Year 1. </a:t>
            </a:r>
          </a:p>
          <a:p>
            <a:pPr marL="609600" indent="-609600">
              <a:lnSpc>
                <a:spcPct val="80000"/>
              </a:lnSpc>
            </a:pPr>
            <a:endParaRPr lang="en-GB" dirty="0" smtClean="0">
              <a:latin typeface="Arial" charset="0"/>
            </a:endParaRPr>
          </a:p>
          <a:p>
            <a:pPr marL="609600" indent="-609600">
              <a:lnSpc>
                <a:spcPct val="80000"/>
              </a:lnSpc>
            </a:pPr>
            <a:r>
              <a:rPr lang="en-GB" dirty="0" smtClean="0">
                <a:latin typeface="Arial" charset="0"/>
              </a:rPr>
              <a:t>Reading &amp; spelling words containing adjacent consonants e.g. </a:t>
            </a:r>
            <a:r>
              <a:rPr lang="en-GB" b="1" dirty="0" smtClean="0">
                <a:latin typeface="Arial" charset="0"/>
              </a:rPr>
              <a:t>crunch, float, groan</a:t>
            </a:r>
            <a:r>
              <a:rPr lang="en-GB" dirty="0" smtClean="0">
                <a:latin typeface="Arial" charset="0"/>
              </a:rPr>
              <a:t>.</a:t>
            </a:r>
          </a:p>
          <a:p>
            <a:pPr marL="609600" indent="-609600">
              <a:lnSpc>
                <a:spcPct val="80000"/>
              </a:lnSpc>
            </a:pPr>
            <a:endParaRPr lang="en-GB" dirty="0" smtClean="0">
              <a:latin typeface="Arial" charset="0"/>
            </a:endParaRPr>
          </a:p>
          <a:p>
            <a:pPr marL="609600" indent="-609600">
              <a:lnSpc>
                <a:spcPct val="80000"/>
              </a:lnSpc>
            </a:pPr>
            <a:endParaRPr lang="en-GB" dirty="0" smtClean="0">
              <a:latin typeface="Arial" charset="0"/>
            </a:endParaRPr>
          </a:p>
          <a:p>
            <a:pPr marL="609600" indent="-609600">
              <a:lnSpc>
                <a:spcPct val="80000"/>
              </a:lnSpc>
            </a:pPr>
            <a:endParaRPr lang="en-GB" dirty="0" smtClean="0">
              <a:latin typeface="Arial" charset="0"/>
            </a:endParaRPr>
          </a:p>
          <a:p>
            <a:pPr marL="609600" indent="-609600">
              <a:lnSpc>
                <a:spcPct val="80000"/>
              </a:lnSpc>
            </a:pPr>
            <a:r>
              <a:rPr lang="en-GB" dirty="0" smtClean="0">
                <a:latin typeface="Arial" charset="0"/>
              </a:rPr>
              <a:t>Reading &amp; spelling two syllable words</a:t>
            </a:r>
          </a:p>
          <a:p>
            <a:pPr marL="609600" indent="-609600">
              <a:lnSpc>
                <a:spcPct val="80000"/>
              </a:lnSpc>
            </a:pPr>
            <a:endParaRPr lang="en-GB" dirty="0" smtClean="0">
              <a:latin typeface="Arial" charset="0"/>
            </a:endParaRPr>
          </a:p>
          <a:p>
            <a:pPr marL="609600" indent="-609600">
              <a:lnSpc>
                <a:spcPct val="80000"/>
              </a:lnSpc>
            </a:pPr>
            <a:r>
              <a:rPr lang="en-GB" dirty="0" smtClean="0">
                <a:latin typeface="Arial" charset="0"/>
              </a:rPr>
              <a:t>Learning some tricky words:</a:t>
            </a:r>
          </a:p>
          <a:p>
            <a:pPr marL="609600" indent="-609600">
              <a:lnSpc>
                <a:spcPct val="80000"/>
              </a:lnSpc>
            </a:pPr>
            <a:r>
              <a:rPr lang="en-GB" dirty="0" smtClean="0">
                <a:latin typeface="Arial" charset="0"/>
              </a:rPr>
              <a:t>	</a:t>
            </a:r>
            <a:r>
              <a:rPr lang="en-GB" b="1" dirty="0" smtClean="0"/>
              <a:t>Tricky words</a:t>
            </a:r>
          </a:p>
          <a:p>
            <a:pPr marL="342900" indent="-342900">
              <a:lnSpc>
                <a:spcPct val="80000"/>
              </a:lnSpc>
              <a:spcBef>
                <a:spcPct val="20000"/>
              </a:spcBef>
            </a:pPr>
            <a:r>
              <a:rPr lang="en-GB" b="1" dirty="0" smtClean="0"/>
              <a:t>said, so, do, have, like, some, come, were, there, little, one, when, out, what</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15</a:t>
            </a:fld>
            <a:endParaRPr lang="en-US"/>
          </a:p>
        </p:txBody>
      </p:sp>
    </p:spTree>
    <p:extLst>
      <p:ext uri="{BB962C8B-B14F-4D97-AF65-F5344CB8AC3E}">
        <p14:creationId xmlns:p14="http://schemas.microsoft.com/office/powerpoint/2010/main" val="3149181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80000"/>
              </a:lnSpc>
              <a:spcBef>
                <a:spcPct val="20000"/>
              </a:spcBef>
              <a:buFont typeface="Arial" charset="0"/>
              <a:buChar char="•"/>
            </a:pPr>
            <a:r>
              <a:rPr lang="en-GB" b="1" dirty="0" smtClean="0"/>
              <a:t>CVCC </a:t>
            </a:r>
            <a:r>
              <a:rPr lang="en-GB" dirty="0" smtClean="0"/>
              <a:t>words: </a:t>
            </a:r>
            <a:r>
              <a:rPr lang="en-GB" b="1" dirty="0" smtClean="0"/>
              <a:t>tent, damp, toast, chimp</a:t>
            </a:r>
            <a:endParaRPr lang="en-GB" dirty="0" smtClean="0"/>
          </a:p>
          <a:p>
            <a:pPr marL="342900" indent="-342900">
              <a:lnSpc>
                <a:spcPct val="80000"/>
              </a:lnSpc>
              <a:spcBef>
                <a:spcPct val="20000"/>
              </a:spcBef>
              <a:buFont typeface="Arial" charset="0"/>
              <a:buChar char="•"/>
            </a:pPr>
            <a:r>
              <a:rPr lang="en-GB" dirty="0" smtClean="0"/>
              <a:t>For example, in the word</a:t>
            </a:r>
            <a:r>
              <a:rPr lang="en-GB" b="1" dirty="0" smtClean="0"/>
              <a:t> ‘toast’, t = consonant,  </a:t>
            </a:r>
            <a:r>
              <a:rPr lang="en-GB" b="1" dirty="0" err="1" smtClean="0"/>
              <a:t>oa</a:t>
            </a:r>
            <a:r>
              <a:rPr lang="en-GB" b="1" dirty="0" smtClean="0"/>
              <a:t> = vowel,   s = consonant,  t = consonant.</a:t>
            </a:r>
            <a:endParaRPr lang="en-GB" dirty="0" smtClean="0"/>
          </a:p>
          <a:p>
            <a:pPr marL="342900" indent="-342900">
              <a:lnSpc>
                <a:spcPct val="80000"/>
              </a:lnSpc>
              <a:spcBef>
                <a:spcPct val="20000"/>
              </a:spcBef>
            </a:pPr>
            <a:r>
              <a:rPr lang="en-GB" dirty="0" smtClean="0"/>
              <a:t>    </a:t>
            </a:r>
          </a:p>
          <a:p>
            <a:pPr marL="342900" indent="-342900">
              <a:lnSpc>
                <a:spcPct val="80000"/>
              </a:lnSpc>
              <a:spcBef>
                <a:spcPct val="20000"/>
              </a:spcBef>
            </a:pPr>
            <a:r>
              <a:rPr lang="en-GB" dirty="0" smtClean="0"/>
              <a:t> and </a:t>
            </a:r>
            <a:r>
              <a:rPr lang="en-GB" b="1" dirty="0" smtClean="0"/>
              <a:t>CCVC</a:t>
            </a:r>
            <a:r>
              <a:rPr lang="en-GB" dirty="0" smtClean="0"/>
              <a:t> words: </a:t>
            </a:r>
            <a:r>
              <a:rPr lang="en-GB" b="1" dirty="0" smtClean="0"/>
              <a:t>swim, plum, sport, cream,    </a:t>
            </a:r>
          </a:p>
          <a:p>
            <a:pPr marL="342900" indent="-342900">
              <a:lnSpc>
                <a:spcPct val="80000"/>
              </a:lnSpc>
              <a:spcBef>
                <a:spcPct val="20000"/>
              </a:spcBef>
            </a:pPr>
            <a:r>
              <a:rPr lang="en-GB" b="1" dirty="0" smtClean="0"/>
              <a:t>     spoon</a:t>
            </a:r>
          </a:p>
          <a:p>
            <a:pPr marL="342900" indent="-342900">
              <a:lnSpc>
                <a:spcPct val="80000"/>
              </a:lnSpc>
              <a:spcBef>
                <a:spcPct val="20000"/>
              </a:spcBef>
            </a:pPr>
            <a:endParaRPr lang="en-GB" b="1" dirty="0" smtClean="0"/>
          </a:p>
          <a:p>
            <a:pPr marL="342900" indent="-342900">
              <a:lnSpc>
                <a:spcPct val="80000"/>
              </a:lnSpc>
              <a:spcBef>
                <a:spcPct val="20000"/>
              </a:spcBef>
            </a:pPr>
            <a:r>
              <a:rPr lang="en-GB" b="1" dirty="0" smtClean="0"/>
              <a:t>Notice that the ‘s’ and ‘t’ at the end of toast and the start of stork</a:t>
            </a:r>
            <a:r>
              <a:rPr lang="en-GB" b="1" baseline="0" dirty="0" smtClean="0"/>
              <a:t> combine to make the same sound – ‘</a:t>
            </a:r>
            <a:r>
              <a:rPr lang="en-GB" b="1" baseline="0" dirty="0" err="1" smtClean="0"/>
              <a:t>st</a:t>
            </a:r>
            <a:r>
              <a:rPr lang="en-GB" b="1" baseline="0" dirty="0" smtClean="0"/>
              <a:t>’ – we call this a consonant blend. They are still different phonemes but blended quickly together they combine to make </a:t>
            </a:r>
            <a:r>
              <a:rPr lang="en-GB" b="1" baseline="0" dirty="0" err="1" smtClean="0"/>
              <a:t>st</a:t>
            </a:r>
            <a:endParaRPr lang="en-GB"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16</a:t>
            </a:fld>
            <a:endParaRPr lang="en-US"/>
          </a:p>
        </p:txBody>
      </p:sp>
    </p:spTree>
    <p:extLst>
      <p:ext uri="{BB962C8B-B14F-4D97-AF65-F5344CB8AC3E}">
        <p14:creationId xmlns:p14="http://schemas.microsoft.com/office/powerpoint/2010/main" val="3186546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Bef>
                <a:spcPct val="20000"/>
              </a:spcBef>
              <a:buFont typeface="Arial" charset="0"/>
              <a:buNone/>
            </a:pPr>
            <a:r>
              <a:rPr lang="en-GB" dirty="0" smtClean="0"/>
              <a:t>In Phase 4, Children continue to practise previously learned graphemes and phonemes and learn how to read and write longer words and sentences.</a:t>
            </a:r>
          </a:p>
          <a:p>
            <a:pPr marL="342900" indent="-342900">
              <a:lnSpc>
                <a:spcPct val="80000"/>
              </a:lnSpc>
              <a:spcBef>
                <a:spcPct val="20000"/>
              </a:spcBef>
              <a:buFont typeface="Arial" charset="0"/>
              <a:buChar char="•"/>
            </a:pPr>
            <a:endParaRPr lang="en-GB" dirty="0" smtClean="0"/>
          </a:p>
          <a:p>
            <a:pPr marL="609600" indent="-609600">
              <a:lnSpc>
                <a:spcPct val="80000"/>
              </a:lnSpc>
            </a:pPr>
            <a:r>
              <a:rPr lang="en-GB" dirty="0" smtClean="0">
                <a:latin typeface="Arial" charset="0"/>
              </a:rPr>
              <a:t>No further sounds taught at this phase. Some children will start this phase in Foundation, for other children this may happen in Year 1. </a:t>
            </a:r>
          </a:p>
          <a:p>
            <a:pPr marL="609600" indent="-609600">
              <a:lnSpc>
                <a:spcPct val="80000"/>
              </a:lnSpc>
            </a:pPr>
            <a:endParaRPr lang="en-GB" dirty="0" smtClean="0">
              <a:latin typeface="Arial" charset="0"/>
            </a:endParaRPr>
          </a:p>
          <a:p>
            <a:pPr marL="609600" indent="-609600">
              <a:lnSpc>
                <a:spcPct val="80000"/>
              </a:lnSpc>
            </a:pPr>
            <a:r>
              <a:rPr lang="en-GB" dirty="0" smtClean="0">
                <a:latin typeface="Arial" charset="0"/>
              </a:rPr>
              <a:t>Reading &amp; spelling words containing adjacent consonants e.g. </a:t>
            </a:r>
            <a:r>
              <a:rPr lang="en-GB" b="1" dirty="0" smtClean="0">
                <a:latin typeface="Arial" charset="0"/>
              </a:rPr>
              <a:t>crunch, float, groan</a:t>
            </a:r>
            <a:r>
              <a:rPr lang="en-GB" dirty="0" smtClean="0">
                <a:latin typeface="Arial" charset="0"/>
              </a:rPr>
              <a:t>.</a:t>
            </a:r>
          </a:p>
          <a:p>
            <a:pPr marL="609600" indent="-609600">
              <a:lnSpc>
                <a:spcPct val="80000"/>
              </a:lnSpc>
            </a:pPr>
            <a:endParaRPr lang="en-GB" dirty="0" smtClean="0">
              <a:latin typeface="Arial" charset="0"/>
            </a:endParaRPr>
          </a:p>
          <a:p>
            <a:pPr marL="609600" indent="-609600">
              <a:lnSpc>
                <a:spcPct val="80000"/>
              </a:lnSpc>
            </a:pPr>
            <a:endParaRPr lang="en-GB" dirty="0" smtClean="0">
              <a:latin typeface="Arial" charset="0"/>
            </a:endParaRPr>
          </a:p>
          <a:p>
            <a:pPr marL="609600" indent="-609600">
              <a:lnSpc>
                <a:spcPct val="80000"/>
              </a:lnSpc>
            </a:pPr>
            <a:endParaRPr lang="en-GB" dirty="0" smtClean="0">
              <a:latin typeface="Arial" charset="0"/>
            </a:endParaRPr>
          </a:p>
          <a:p>
            <a:pPr marL="609600" indent="-609600">
              <a:lnSpc>
                <a:spcPct val="80000"/>
              </a:lnSpc>
            </a:pPr>
            <a:r>
              <a:rPr lang="en-GB" dirty="0" smtClean="0">
                <a:latin typeface="Arial" charset="0"/>
              </a:rPr>
              <a:t>Reading &amp; spelling two syllable words</a:t>
            </a:r>
          </a:p>
          <a:p>
            <a:pPr marL="609600" indent="-609600">
              <a:lnSpc>
                <a:spcPct val="80000"/>
              </a:lnSpc>
            </a:pPr>
            <a:endParaRPr lang="en-GB" dirty="0" smtClean="0">
              <a:latin typeface="Arial" charset="0"/>
            </a:endParaRPr>
          </a:p>
          <a:p>
            <a:pPr marL="609600" indent="-609600">
              <a:lnSpc>
                <a:spcPct val="80000"/>
              </a:lnSpc>
            </a:pPr>
            <a:r>
              <a:rPr lang="en-GB" dirty="0" smtClean="0">
                <a:latin typeface="Arial" charset="0"/>
              </a:rPr>
              <a:t>Learning some tricky words:</a:t>
            </a:r>
          </a:p>
          <a:p>
            <a:pPr marL="609600" indent="-609600">
              <a:lnSpc>
                <a:spcPct val="80000"/>
              </a:lnSpc>
            </a:pPr>
            <a:r>
              <a:rPr lang="en-GB" dirty="0" smtClean="0">
                <a:latin typeface="Arial" charset="0"/>
              </a:rPr>
              <a:t>	</a:t>
            </a:r>
            <a:r>
              <a:rPr lang="en-GB" b="1" dirty="0" smtClean="0"/>
              <a:t>Tricky words</a:t>
            </a:r>
          </a:p>
          <a:p>
            <a:pPr marL="342900" indent="-342900">
              <a:lnSpc>
                <a:spcPct val="80000"/>
              </a:lnSpc>
              <a:spcBef>
                <a:spcPct val="20000"/>
              </a:spcBef>
            </a:pPr>
            <a:r>
              <a:rPr lang="en-GB" b="1" dirty="0" smtClean="0"/>
              <a:t>said, so, do, have, like, some, come, were, there, little, one, when, out, what</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17</a:t>
            </a:fld>
            <a:endParaRPr lang="en-US"/>
          </a:p>
        </p:txBody>
      </p:sp>
    </p:spTree>
    <p:extLst>
      <p:ext uri="{BB962C8B-B14F-4D97-AF65-F5344CB8AC3E}">
        <p14:creationId xmlns:p14="http://schemas.microsoft.com/office/powerpoint/2010/main" val="64343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sz="1200" dirty="0" smtClean="0"/>
              <a:t>Alternative pronunciations for graphemes (for reading) e.g. </a:t>
            </a:r>
            <a:r>
              <a:rPr lang="en-GB" sz="1200" b="1" dirty="0" smtClean="0"/>
              <a:t>ow </a:t>
            </a:r>
            <a:r>
              <a:rPr lang="en-US" sz="1200" b="1" dirty="0" smtClean="0"/>
              <a:t>–</a:t>
            </a:r>
            <a:r>
              <a:rPr lang="en-GB" sz="1200" b="1" dirty="0" smtClean="0"/>
              <a:t> ow in cow but</a:t>
            </a:r>
            <a:r>
              <a:rPr lang="en-GB" sz="1200" b="1" baseline="0" dirty="0" smtClean="0"/>
              <a:t> </a:t>
            </a:r>
            <a:r>
              <a:rPr lang="en-GB" sz="1200" b="1" baseline="0" dirty="0" err="1" smtClean="0"/>
              <a:t>oa</a:t>
            </a:r>
            <a:r>
              <a:rPr lang="en-GB" sz="1200" b="1" baseline="0" dirty="0" smtClean="0"/>
              <a:t> in snow</a:t>
            </a:r>
          </a:p>
          <a:p>
            <a:pPr eaLnBrk="1" hangingPunct="1">
              <a:defRPr/>
            </a:pPr>
            <a:endParaRPr lang="en-GB" sz="1200" b="1" dirty="0" smtClean="0">
              <a:solidFill>
                <a:srgbClr val="FF0000"/>
              </a:solidFill>
            </a:endParaRPr>
          </a:p>
          <a:p>
            <a:pPr eaLnBrk="1" hangingPunct="1">
              <a:defRPr/>
            </a:pPr>
            <a:r>
              <a:rPr lang="en-GB" sz="1200" dirty="0" smtClean="0"/>
              <a:t>Alternative spellings for phonemes. All of these words</a:t>
            </a:r>
            <a:r>
              <a:rPr lang="en-GB" sz="1200" baseline="0" dirty="0" smtClean="0"/>
              <a:t> use the sound ‘</a:t>
            </a:r>
            <a:r>
              <a:rPr lang="en-GB" sz="1200" baseline="0" dirty="0" err="1" smtClean="0"/>
              <a:t>ai</a:t>
            </a:r>
            <a:r>
              <a:rPr lang="en-GB" sz="1200" baseline="0" dirty="0" smtClean="0"/>
              <a:t>’</a:t>
            </a:r>
          </a:p>
          <a:p>
            <a:pPr eaLnBrk="1" hangingPunct="1">
              <a:defRPr/>
            </a:pPr>
            <a:r>
              <a:rPr lang="en-GB" sz="1200" baseline="0" dirty="0" smtClean="0"/>
              <a:t>But they are all spelled differently:</a:t>
            </a:r>
          </a:p>
          <a:p>
            <a:pPr eaLnBrk="1" hangingPunct="1">
              <a:defRPr/>
            </a:pPr>
            <a:endParaRPr lang="en-GB" sz="1200" dirty="0" smtClean="0"/>
          </a:p>
          <a:p>
            <a:pPr eaLnBrk="1" hangingPunct="1">
              <a:buFont typeface="Arial" pitchFamily="34" charset="0"/>
              <a:buNone/>
              <a:defRPr/>
            </a:pPr>
            <a:r>
              <a:rPr lang="en-US" sz="1200" b="1" dirty="0" smtClean="0"/>
              <a:t>(</a:t>
            </a:r>
            <a:r>
              <a:rPr lang="en-US" sz="1200" b="1" dirty="0" err="1" smtClean="0"/>
              <a:t>ai</a:t>
            </a:r>
            <a:r>
              <a:rPr lang="en-US" sz="1200" b="1" dirty="0" smtClean="0"/>
              <a:t>) R</a:t>
            </a:r>
            <a:r>
              <a:rPr lang="en-GB" sz="1200" b="1" dirty="0" err="1" smtClean="0">
                <a:solidFill>
                  <a:srgbClr val="FF0000"/>
                </a:solidFill>
              </a:rPr>
              <a:t>ai</a:t>
            </a:r>
            <a:r>
              <a:rPr lang="en-GB" sz="1200" b="1" dirty="0" err="1" smtClean="0"/>
              <a:t>n</a:t>
            </a:r>
            <a:r>
              <a:rPr lang="en-GB" sz="1200" b="1" dirty="0" smtClean="0"/>
              <a:t>  (ay) h</a:t>
            </a:r>
            <a:r>
              <a:rPr lang="en-GB" sz="1200" b="1" dirty="0" smtClean="0">
                <a:solidFill>
                  <a:srgbClr val="FF0000"/>
                </a:solidFill>
              </a:rPr>
              <a:t>ay</a:t>
            </a:r>
            <a:r>
              <a:rPr lang="en-GB" sz="1200" b="1" dirty="0" smtClean="0"/>
              <a:t>  (a-e)</a:t>
            </a:r>
            <a:r>
              <a:rPr lang="en-GB" sz="1200" b="1" baseline="0" dirty="0" smtClean="0"/>
              <a:t> </a:t>
            </a:r>
            <a:r>
              <a:rPr lang="en-GB" sz="1200" b="1" dirty="0" smtClean="0"/>
              <a:t>m</a:t>
            </a:r>
            <a:r>
              <a:rPr lang="en-GB" sz="1200" b="1" dirty="0" smtClean="0">
                <a:solidFill>
                  <a:srgbClr val="FF0000"/>
                </a:solidFill>
              </a:rPr>
              <a:t>a</a:t>
            </a:r>
            <a:r>
              <a:rPr lang="en-GB" sz="1200" b="1" dirty="0" smtClean="0"/>
              <a:t>k</a:t>
            </a:r>
            <a:r>
              <a:rPr lang="en-GB" sz="1200" b="1" dirty="0" smtClean="0">
                <a:solidFill>
                  <a:srgbClr val="FF0000"/>
                </a:solidFill>
              </a:rPr>
              <a:t>e</a:t>
            </a:r>
            <a:r>
              <a:rPr lang="en-GB" sz="1200" b="1" dirty="0" smtClean="0"/>
              <a:t>   (</a:t>
            </a:r>
            <a:r>
              <a:rPr lang="en-GB" sz="1200" b="1" dirty="0" err="1" smtClean="0"/>
              <a:t>eigh</a:t>
            </a:r>
            <a:r>
              <a:rPr lang="en-GB" sz="1200" b="1" dirty="0" smtClean="0"/>
              <a:t>)</a:t>
            </a:r>
            <a:r>
              <a:rPr lang="en-GB" sz="1200" b="1" baseline="0" dirty="0" smtClean="0"/>
              <a:t> </a:t>
            </a:r>
            <a:r>
              <a:rPr lang="en-GB" sz="1200" b="1" dirty="0" smtClean="0">
                <a:solidFill>
                  <a:srgbClr val="FF0000"/>
                </a:solidFill>
              </a:rPr>
              <a:t>sleigh</a:t>
            </a:r>
            <a:r>
              <a:rPr lang="en-GB" sz="1200" b="1" dirty="0" smtClean="0"/>
              <a:t> </a:t>
            </a:r>
          </a:p>
          <a:p>
            <a:pPr eaLnBrk="1" hangingPunct="1">
              <a:buFont typeface="Arial" pitchFamily="34" charset="0"/>
              <a:buNone/>
              <a:defRPr/>
            </a:pPr>
            <a:endParaRPr lang="en-GB" sz="1200" b="1" dirty="0" smtClean="0"/>
          </a:p>
          <a:p>
            <a:pPr eaLnBrk="1" hangingPunct="1">
              <a:buFont typeface="Arial" pitchFamily="34" charset="0"/>
              <a:buNone/>
              <a:defRPr/>
            </a:pPr>
            <a:endParaRPr lang="en-GB" sz="1200" b="1" dirty="0" smtClean="0"/>
          </a:p>
          <a:p>
            <a:pPr eaLnBrk="1" hangingPunct="1">
              <a:defRPr/>
            </a:pPr>
            <a:r>
              <a:rPr lang="en-GB" sz="1200" dirty="0" smtClean="0"/>
              <a:t>Becoming more automatic at reading &amp; spelling words</a:t>
            </a:r>
          </a:p>
          <a:p>
            <a:pPr eaLnBrk="1" hangingPunct="1">
              <a:defRPr/>
            </a:pPr>
            <a:r>
              <a:rPr lang="en-GB" sz="1200" dirty="0" smtClean="0"/>
              <a:t>Expectation:</a:t>
            </a:r>
          </a:p>
          <a:p>
            <a:pPr eaLnBrk="1" hangingPunct="1">
              <a:defRPr/>
            </a:pPr>
            <a:r>
              <a:rPr lang="en-GB" sz="1200" dirty="0" smtClean="0"/>
              <a:t>-To  automatically read all of the 100 high frequency words.</a:t>
            </a:r>
          </a:p>
          <a:p>
            <a:pPr eaLnBrk="1" hangingPunct="1">
              <a:defRPr/>
            </a:pPr>
            <a:r>
              <a:rPr lang="en-GB" sz="1200" dirty="0" smtClean="0"/>
              <a:t>-To accurately spell most of the 100 high frequency words.</a:t>
            </a:r>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18</a:t>
            </a:fld>
            <a:endParaRPr lang="en-US"/>
          </a:p>
        </p:txBody>
      </p:sp>
    </p:spTree>
    <p:extLst>
      <p:ext uri="{BB962C8B-B14F-4D97-AF65-F5344CB8AC3E}">
        <p14:creationId xmlns:p14="http://schemas.microsoft.com/office/powerpoint/2010/main" val="208929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altLang="en-US" dirty="0" smtClean="0">
                <a:solidFill>
                  <a:schemeClr val="tx1"/>
                </a:solidFill>
                <a:latin typeface="Tuffy-TTF" panose="020B0603060100000000" pitchFamily="34" charset="0"/>
              </a:rPr>
              <a:t>In June, all year 1 children are expected to complete the year 1 phonics screening check.</a:t>
            </a:r>
          </a:p>
          <a:p>
            <a:pPr eaLnBrk="1" fontAlgn="auto" hangingPunct="1">
              <a:spcAft>
                <a:spcPts val="0"/>
              </a:spcAft>
              <a:defRPr/>
            </a:pPr>
            <a:r>
              <a:rPr lang="en-GB" altLang="en-US" dirty="0" smtClean="0">
                <a:solidFill>
                  <a:schemeClr val="tx1"/>
                </a:solidFill>
                <a:latin typeface="Tuffy-TTF" panose="020B0603060100000000" pitchFamily="34" charset="0"/>
              </a:rPr>
              <a:t> </a:t>
            </a:r>
          </a:p>
          <a:p>
            <a:pPr eaLnBrk="1" fontAlgn="auto" hangingPunct="1">
              <a:spcAft>
                <a:spcPts val="0"/>
              </a:spcAft>
              <a:defRPr/>
            </a:pPr>
            <a:r>
              <a:rPr lang="en-GB" altLang="en-US" dirty="0" smtClean="0">
                <a:solidFill>
                  <a:schemeClr val="tx1"/>
                </a:solidFill>
                <a:latin typeface="Tuffy-TTF" panose="020B0603060100000000" pitchFamily="34" charset="0"/>
              </a:rPr>
              <a:t>The aim is to check that a child is making progress in phonics. They are expected to read a mixture of real words and ‘nonsense’ words.</a:t>
            </a:r>
          </a:p>
          <a:p>
            <a:pPr eaLnBrk="1" fontAlgn="auto" hangingPunct="1">
              <a:spcAft>
                <a:spcPts val="0"/>
              </a:spcAft>
              <a:defRPr/>
            </a:pPr>
            <a:endParaRPr lang="en-GB" altLang="en-US" dirty="0" smtClean="0">
              <a:solidFill>
                <a:schemeClr val="tx1"/>
              </a:solidFill>
              <a:latin typeface="Tuffy-TTF" panose="020B0603060100000000" pitchFamily="34" charset="0"/>
            </a:endParaRPr>
          </a:p>
          <a:p>
            <a:pPr eaLnBrk="1" fontAlgn="auto" hangingPunct="1">
              <a:spcAft>
                <a:spcPts val="0"/>
              </a:spcAft>
              <a:defRPr/>
            </a:pPr>
            <a:r>
              <a:rPr lang="en-GB" altLang="en-US" dirty="0" smtClean="0">
                <a:solidFill>
                  <a:schemeClr val="tx1"/>
                </a:solidFill>
                <a:latin typeface="Tuffy-TTF" panose="020B0603060100000000" pitchFamily="34" charset="0"/>
              </a:rPr>
              <a:t>If a child has not reached the expected standard, schools must give additional support to help the child to make progress in year 2.</a:t>
            </a:r>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19</a:t>
            </a:fld>
            <a:endParaRPr lang="en-US"/>
          </a:p>
        </p:txBody>
      </p:sp>
    </p:spTree>
    <p:extLst>
      <p:ext uri="{BB962C8B-B14F-4D97-AF65-F5344CB8AC3E}">
        <p14:creationId xmlns:p14="http://schemas.microsoft.com/office/powerpoint/2010/main" val="4043606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90000"/>
              </a:lnSpc>
              <a:spcBef>
                <a:spcPct val="20000"/>
              </a:spcBef>
              <a:buFont typeface="Arial" charset="0"/>
              <a:buChar char="•"/>
            </a:pPr>
            <a:r>
              <a:rPr lang="en-GB" sz="1200" dirty="0" smtClean="0"/>
              <a:t>In Phase 6 – which takes place by the end of Year 2</a:t>
            </a:r>
          </a:p>
          <a:p>
            <a:pPr marL="342900" indent="-342900">
              <a:lnSpc>
                <a:spcPct val="90000"/>
              </a:lnSpc>
              <a:spcBef>
                <a:spcPct val="20000"/>
              </a:spcBef>
              <a:buFont typeface="Arial" charset="0"/>
              <a:buChar char="•"/>
            </a:pPr>
            <a:endParaRPr lang="en-GB" sz="1200" dirty="0" smtClean="0"/>
          </a:p>
          <a:p>
            <a:pPr marL="342900" indent="-342900">
              <a:lnSpc>
                <a:spcPct val="90000"/>
              </a:lnSpc>
              <a:spcBef>
                <a:spcPct val="20000"/>
              </a:spcBef>
              <a:buFont typeface="Arial" charset="0"/>
              <a:buChar char="•"/>
            </a:pPr>
            <a:r>
              <a:rPr lang="en-GB" sz="1200" dirty="0" smtClean="0"/>
              <a:t>Recognising phonic irregularities and becoming more secure with less common grapheme – phoneme correspondences.</a:t>
            </a:r>
          </a:p>
          <a:p>
            <a:pPr marL="342900" indent="-342900">
              <a:lnSpc>
                <a:spcPct val="90000"/>
              </a:lnSpc>
              <a:spcBef>
                <a:spcPct val="20000"/>
              </a:spcBef>
              <a:buFont typeface="Arial" charset="0"/>
              <a:buChar char="•"/>
            </a:pPr>
            <a:r>
              <a:rPr lang="en-GB" sz="1200" dirty="0" smtClean="0"/>
              <a:t>Applying phonic skills and knowledge to recognise and spell an increasing number of complex words.</a:t>
            </a:r>
          </a:p>
          <a:p>
            <a:pPr marL="342900" indent="-342900">
              <a:lnSpc>
                <a:spcPct val="80000"/>
              </a:lnSpc>
              <a:spcBef>
                <a:spcPct val="20000"/>
              </a:spcBef>
              <a:buFont typeface="Arial" charset="0"/>
              <a:buChar char="•"/>
            </a:pPr>
            <a:r>
              <a:rPr lang="en-GB" sz="1200" dirty="0" smtClean="0">
                <a:solidFill>
                  <a:srgbClr val="1A171B"/>
                </a:solidFill>
              </a:rPr>
              <a:t>Introducing and teaching the past tense</a:t>
            </a:r>
          </a:p>
          <a:p>
            <a:pPr marL="342900" indent="-342900">
              <a:lnSpc>
                <a:spcPct val="80000"/>
              </a:lnSpc>
              <a:spcBef>
                <a:spcPct val="20000"/>
              </a:spcBef>
              <a:buFont typeface="Arial" charset="0"/>
              <a:buChar char="•"/>
            </a:pPr>
            <a:r>
              <a:rPr lang="en-GB" sz="1200" dirty="0" smtClean="0">
                <a:solidFill>
                  <a:srgbClr val="1A171B"/>
                </a:solidFill>
              </a:rPr>
              <a:t>Investigating and learning how to add suffixes</a:t>
            </a:r>
          </a:p>
          <a:p>
            <a:pPr marL="342900" indent="-342900">
              <a:lnSpc>
                <a:spcPct val="80000"/>
              </a:lnSpc>
              <a:spcBef>
                <a:spcPct val="20000"/>
              </a:spcBef>
              <a:buFont typeface="Arial" charset="0"/>
              <a:buChar char="•"/>
            </a:pPr>
            <a:r>
              <a:rPr lang="en-GB" sz="1200" dirty="0" smtClean="0">
                <a:solidFill>
                  <a:srgbClr val="1A171B"/>
                </a:solidFill>
              </a:rPr>
              <a:t>Teaching spelling long words</a:t>
            </a:r>
          </a:p>
          <a:p>
            <a:pPr marL="342900" indent="-342900">
              <a:lnSpc>
                <a:spcPct val="80000"/>
              </a:lnSpc>
              <a:spcBef>
                <a:spcPct val="20000"/>
              </a:spcBef>
              <a:buFont typeface="Arial" charset="0"/>
              <a:buChar char="•"/>
            </a:pPr>
            <a:r>
              <a:rPr lang="en-GB" sz="1200" dirty="0" smtClean="0">
                <a:solidFill>
                  <a:srgbClr val="1A171B"/>
                </a:solidFill>
              </a:rPr>
              <a:t>Finding and learning the difficult bits in words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20</a:t>
            </a:fld>
            <a:endParaRPr lang="en-US"/>
          </a:p>
        </p:txBody>
      </p:sp>
    </p:spTree>
    <p:extLst>
      <p:ext uri="{BB962C8B-B14F-4D97-AF65-F5344CB8AC3E}">
        <p14:creationId xmlns:p14="http://schemas.microsoft.com/office/powerpoint/2010/main" val="4137969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dirty="0">
                <a:latin typeface="Calibri" charset="0"/>
              </a:rPr>
              <a:t>From Foundation Stage 2 to Year 3 all phonics lessons follow this </a:t>
            </a:r>
            <a:r>
              <a:rPr lang="en-GB" dirty="0" smtClean="0">
                <a:latin typeface="Calibri" charset="0"/>
              </a:rPr>
              <a:t>format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libri" charset="0"/>
              </a:rPr>
              <a:t>Sequence in lesson of revisit/revise, teach, practise, apply</a:t>
            </a:r>
            <a:endParaRPr lang="en-US" dirty="0" smtClean="0">
              <a:latin typeface="Calibri" charset="0"/>
            </a:endParaRPr>
          </a:p>
          <a:p>
            <a:pPr eaLnBrk="1" hangingPunct="1"/>
            <a:endParaRPr lang="en-GB"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D8D4A52-77D8-8641-BEB2-988FB67D90C5}" type="slidenum">
              <a:rPr lang="en-US">
                <a:latin typeface="Calibri" charset="0"/>
              </a:rPr>
              <a:pPr eaLnBrk="1" hangingPunct="1"/>
              <a:t>21</a:t>
            </a:fld>
            <a:endParaRPr lang="en-US">
              <a:latin typeface="Calibri" charset="0"/>
            </a:endParaRPr>
          </a:p>
        </p:txBody>
      </p:sp>
    </p:spTree>
    <p:extLst>
      <p:ext uri="{BB962C8B-B14F-4D97-AF65-F5344CB8AC3E}">
        <p14:creationId xmlns:p14="http://schemas.microsoft.com/office/powerpoint/2010/main" val="1590872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3</a:t>
            </a:fld>
            <a:endParaRPr lang="en-US"/>
          </a:p>
        </p:txBody>
      </p:sp>
    </p:spTree>
    <p:extLst>
      <p:ext uri="{BB962C8B-B14F-4D97-AF65-F5344CB8AC3E}">
        <p14:creationId xmlns:p14="http://schemas.microsoft.com/office/powerpoint/2010/main" val="606576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Within the scheme every grapheme</a:t>
            </a:r>
            <a:r>
              <a:rPr lang="en-GB" baseline="0" dirty="0" smtClean="0"/>
              <a:t> has </a:t>
            </a:r>
            <a:r>
              <a:rPr lang="en-GB" baseline="0" smtClean="0"/>
              <a:t>a </a:t>
            </a:r>
            <a:endParaRPr lang="en-GB" dirty="0" smtClean="0"/>
          </a:p>
          <a:p>
            <a:endParaRPr lang="en-GB" dirty="0" smtClean="0"/>
          </a:p>
          <a:p>
            <a:r>
              <a:rPr lang="en-GB" dirty="0" smtClean="0"/>
              <a:t>Mnemonic devices help us to remember and</a:t>
            </a:r>
            <a:r>
              <a:rPr lang="en-GB" baseline="0" dirty="0" smtClean="0"/>
              <a:t> retrieve information. </a:t>
            </a:r>
          </a:p>
          <a:p>
            <a:r>
              <a:rPr lang="en-GB" baseline="0" dirty="0" smtClean="0"/>
              <a:t>This can be essential for young children to jog their memory, </a:t>
            </a:r>
          </a:p>
          <a:p>
            <a:r>
              <a:rPr lang="en-GB" baseline="0" dirty="0" smtClean="0"/>
              <a:t>and for children with additional needs these devices enable the learning to be multi sensory which can aid processing and recall, particularly for kinaesthetic learners. </a:t>
            </a:r>
          </a:p>
          <a:p>
            <a:r>
              <a:rPr lang="en-GB" sz="1200" b="0" i="0" kern="1200" dirty="0" smtClean="0">
                <a:solidFill>
                  <a:schemeClr val="tx1"/>
                </a:solidFill>
                <a:effectLst/>
                <a:latin typeface="+mn-lt"/>
                <a:ea typeface="+mn-ea"/>
                <a:cs typeface="+mn-cs"/>
              </a:rPr>
              <a:t>An added benefit is that multisensory techniques are quite motivating and engaging to many children.</a:t>
            </a:r>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22</a:t>
            </a:fld>
            <a:endParaRPr lang="en-US"/>
          </a:p>
        </p:txBody>
      </p:sp>
    </p:spTree>
    <p:extLst>
      <p:ext uri="{BB962C8B-B14F-4D97-AF65-F5344CB8AC3E}">
        <p14:creationId xmlns:p14="http://schemas.microsoft.com/office/powerpoint/2010/main" val="355489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151BE28-8FE0-814E-95D1-8B0B907106F2}" type="slidenum">
              <a:rPr lang="en-US">
                <a:latin typeface="Calibri" charset="0"/>
              </a:rPr>
              <a:pPr eaLnBrk="1" hangingPunct="1"/>
              <a:t>23</a:t>
            </a:fld>
            <a:endParaRPr lang="en-US">
              <a:latin typeface="Calibri"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Repeated exposure to the sounds and continual practice</a:t>
            </a:r>
            <a:r>
              <a:rPr lang="en-US" baseline="0" dirty="0" smtClean="0">
                <a:latin typeface="Calibri" charset="0"/>
              </a:rPr>
              <a:t> of the skills to blend and segment are what helps children to embed the knowledge to the point of automaticity – we want the recall to be instant in their mind when they see the letter – this is a ‘s’ it makes the sound /s/</a:t>
            </a:r>
          </a:p>
          <a:p>
            <a:pPr eaLnBrk="1" hangingPunct="1"/>
            <a:endParaRPr lang="en-US" baseline="0" dirty="0" smtClean="0">
              <a:latin typeface="Calibri" charset="0"/>
            </a:endParaRPr>
          </a:p>
          <a:p>
            <a:pPr eaLnBrk="1" hangingPunct="1"/>
            <a:r>
              <a:rPr lang="en-US" baseline="0" dirty="0" smtClean="0">
                <a:latin typeface="Calibri" charset="0"/>
              </a:rPr>
              <a:t>This does not happen overnight for most children. We need to practice, practice, practice. </a:t>
            </a:r>
          </a:p>
          <a:p>
            <a:pPr eaLnBrk="1" hangingPunct="1"/>
            <a:endParaRPr lang="en-US" baseline="0" dirty="0" smtClean="0">
              <a:latin typeface="Calibri" charset="0"/>
            </a:endParaRPr>
          </a:p>
          <a:p>
            <a:pPr eaLnBrk="1" hangingPunct="1"/>
            <a:r>
              <a:rPr lang="en-US" baseline="0" dirty="0" smtClean="0">
                <a:latin typeface="Calibri" charset="0"/>
              </a:rPr>
              <a:t>There will always be opportunities to practice and apply the knowledge and skills through activities and games in the continuous provision – this makes the learning more fun, and children can practice what they want to practice. Children are very good at self selecting the activities that practice their next steps. </a:t>
            </a:r>
            <a:endParaRPr lang="en-US" dirty="0">
              <a:latin typeface="Calibri" charset="0"/>
            </a:endParaRPr>
          </a:p>
        </p:txBody>
      </p:sp>
    </p:spTree>
    <p:extLst>
      <p:ext uri="{BB962C8B-B14F-4D97-AF65-F5344CB8AC3E}">
        <p14:creationId xmlns:p14="http://schemas.microsoft.com/office/powerpoint/2010/main" val="1360421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dirty="0" smtClean="0"/>
              <a:t>Saying the sounds correctly with your child is extremely important </a:t>
            </a:r>
          </a:p>
          <a:p>
            <a:pPr marL="0" indent="0">
              <a:buNone/>
              <a:defRPr/>
            </a:pPr>
            <a:endParaRPr lang="en-GB" dirty="0" smtClean="0"/>
          </a:p>
          <a:p>
            <a:pPr eaLnBrk="1" hangingPunct="1">
              <a:defRPr/>
            </a:pPr>
            <a:r>
              <a:rPr lang="en-GB" dirty="0" smtClean="0"/>
              <a:t>The way we say sound may well be different from when you were at school.</a:t>
            </a:r>
            <a:r>
              <a:rPr lang="en-GB" baseline="0" dirty="0" smtClean="0"/>
              <a:t> Don’t beat yourself up if you make a mistake – it takes a lot to undo the learning we have previously had. Just correct yourself, or even take the opportunity to talk about how everyone makes mistakes and that’s ok. Mistakes are opportunities to learn more than we knew before.</a:t>
            </a:r>
            <a:endParaRPr lang="en-GB" dirty="0" smtClean="0"/>
          </a:p>
          <a:p>
            <a:pPr marL="0" indent="0">
              <a:buNone/>
              <a:defRPr/>
            </a:pPr>
            <a:endParaRPr lang="en-GB" dirty="0" smtClean="0"/>
          </a:p>
          <a:p>
            <a:pPr eaLnBrk="1" hangingPunct="1">
              <a:defRPr/>
            </a:pPr>
            <a:r>
              <a:rPr lang="en-GB" dirty="0" smtClean="0"/>
              <a:t>We say the shortest form of the sounds to aid blending and segmenting. </a:t>
            </a:r>
          </a:p>
          <a:p>
            <a:pPr eaLnBrk="1" hangingPunct="1">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24</a:t>
            </a:fld>
            <a:endParaRPr lang="en-US"/>
          </a:p>
        </p:txBody>
      </p:sp>
    </p:spTree>
    <p:extLst>
      <p:ext uri="{BB962C8B-B14F-4D97-AF65-F5344CB8AC3E}">
        <p14:creationId xmlns:p14="http://schemas.microsoft.com/office/powerpoint/2010/main" val="796152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example –</a:t>
            </a:r>
          </a:p>
          <a:p>
            <a:r>
              <a:rPr lang="en-GB" dirty="0" smtClean="0"/>
              <a:t>When pronouncing with pure sounds, this word is easy to match to the correct picture. But if you</a:t>
            </a:r>
            <a:r>
              <a:rPr lang="en-GB" baseline="0" dirty="0" smtClean="0"/>
              <a:t> don’t pronounce carefully…</a:t>
            </a:r>
          </a:p>
          <a:p>
            <a:endParaRPr lang="en-GB" baseline="0" dirty="0" smtClean="0"/>
          </a:p>
          <a:p>
            <a:r>
              <a:rPr lang="en-GB" baseline="0" dirty="0" smtClean="0"/>
              <a:t>Duh/o/</a:t>
            </a:r>
            <a:r>
              <a:rPr lang="en-GB" baseline="0" dirty="0" err="1" smtClean="0"/>
              <a:t>tuh</a:t>
            </a:r>
            <a:endParaRPr lang="en-GB" baseline="0" dirty="0" smtClean="0"/>
          </a:p>
          <a:p>
            <a:endParaRPr lang="en-GB" baseline="0" dirty="0" smtClean="0"/>
          </a:p>
          <a:p>
            <a:r>
              <a:rPr lang="en-GB" baseline="0" dirty="0" smtClean="0"/>
              <a:t>It would be easy to get confused!</a:t>
            </a:r>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25</a:t>
            </a:fld>
            <a:endParaRPr lang="en-US"/>
          </a:p>
        </p:txBody>
      </p:sp>
    </p:spTree>
    <p:extLst>
      <p:ext uri="{BB962C8B-B14F-4D97-AF65-F5344CB8AC3E}">
        <p14:creationId xmlns:p14="http://schemas.microsoft.com/office/powerpoint/2010/main" val="846555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entury Gothic" panose="020B0502020202020204" pitchFamily="34" charset="0"/>
              </a:rPr>
              <a:t>We will inform you on Tapestry of the sounds</a:t>
            </a:r>
            <a:r>
              <a:rPr lang="en-GB" sz="1200" baseline="0" dirty="0" smtClean="0">
                <a:latin typeface="Century Gothic" panose="020B0502020202020204" pitchFamily="34" charset="0"/>
              </a:rPr>
              <a:t> we are learning in school – please help your child to practice the sound at home – spot it in your surroundings, point it out in reading books and signs, draw it – on paper, in the mud, on the steamed up mirror. Leave post-its of the sound around your house. Play </a:t>
            </a:r>
            <a:r>
              <a:rPr lang="en-GB" sz="1200" baseline="0" dirty="0" err="1" smtClean="0">
                <a:latin typeface="Century Gothic" panose="020B0502020202020204" pitchFamily="34" charset="0"/>
              </a:rPr>
              <a:t>i</a:t>
            </a:r>
            <a:r>
              <a:rPr lang="en-GB" sz="1200" baseline="0" dirty="0" smtClean="0">
                <a:latin typeface="Century Gothic" panose="020B0502020202020204" pitchFamily="34" charset="0"/>
              </a:rPr>
              <a:t>-spy with it, point out everything you see that starts with the sound. Sing the song until you’re hearing it in your sleep!</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latin typeface="Century Gothic" panose="020B0502020202020204" pitchFamily="34" charset="0"/>
              </a:rPr>
              <a:t>Repeated exposure to the sound will embed it into your child’s memory banks until it is automatic for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latin typeface="Century Gothic" panose="020B0502020202020204" pitchFamily="34" charset="0"/>
              </a:rPr>
              <a:t>Try to use the sound rather than the letter name.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entury Gothic" panose="020B0502020202020204" pitchFamily="34" charset="0"/>
              </a:rPr>
              <a:t>As and when your child is ready we will send decodable books for your child to read at home. Please read with your child daily if at all possible – including</a:t>
            </a:r>
            <a:r>
              <a:rPr lang="en-GB" sz="1200" baseline="0" dirty="0" smtClean="0">
                <a:latin typeface="Century Gothic" panose="020B0502020202020204" pitchFamily="34" charset="0"/>
              </a:rPr>
              <a:t> weekends!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entury Gothic" panose="020B0502020202020204" pitchFamily="34"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26</a:t>
            </a:fld>
            <a:endParaRPr lang="en-US"/>
          </a:p>
        </p:txBody>
      </p:sp>
    </p:spTree>
    <p:extLst>
      <p:ext uri="{BB962C8B-B14F-4D97-AF65-F5344CB8AC3E}">
        <p14:creationId xmlns:p14="http://schemas.microsoft.com/office/powerpoint/2010/main" val="2889473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It is the school’s role to teach reading,</a:t>
            </a:r>
            <a:r>
              <a:rPr lang="en-GB" sz="1200" baseline="0" dirty="0" smtClean="0">
                <a:latin typeface="Comic Sans MS" panose="030F0702030302020204" pitchFamily="66" charset="0"/>
              </a:rPr>
              <a:t> but you play a vital role at home. </a:t>
            </a: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342900" indent="-342900">
              <a:buFont typeface="Arial" panose="020B0604020202020204" pitchFamily="34" charset="0"/>
              <a:buChar char="•"/>
            </a:pPr>
            <a:r>
              <a:rPr lang="en-GB" sz="1200" dirty="0" smtClean="0">
                <a:latin typeface="Century Gothic" panose="020B0502020202020204" pitchFamily="34" charset="0"/>
              </a:rPr>
              <a:t>This book should to be matched to your </a:t>
            </a:r>
            <a:r>
              <a:rPr lang="en-GB" sz="1200" dirty="0" err="1" smtClean="0">
                <a:latin typeface="Century Gothic" panose="020B0502020202020204" pitchFamily="34" charset="0"/>
              </a:rPr>
              <a:t>childs</a:t>
            </a:r>
            <a:r>
              <a:rPr lang="en-GB" sz="1200" dirty="0" smtClean="0">
                <a:latin typeface="Century Gothic" panose="020B0502020202020204" pitchFamily="34" charset="0"/>
              </a:rPr>
              <a:t> phonic stage and be fully decodable. If books are sent home that the child cannot decode, it will lead to frustration for the child and the parent/carer. </a:t>
            </a:r>
          </a:p>
          <a:p>
            <a:pPr marL="342900" indent="-342900">
              <a:buFont typeface="Arial" panose="020B0604020202020204" pitchFamily="34" charset="0"/>
              <a:buChar char="•"/>
            </a:pPr>
            <a:endParaRPr lang="en-GB" sz="1200" dirty="0" smtClean="0">
              <a:latin typeface="Century Gothic" panose="020B0502020202020204" pitchFamily="34" charset="0"/>
            </a:endParaRPr>
          </a:p>
          <a:p>
            <a:pPr marL="342900" indent="-342900">
              <a:buFont typeface="Arial" panose="020B0604020202020204" pitchFamily="34" charset="0"/>
              <a:buChar char="•"/>
            </a:pPr>
            <a:r>
              <a:rPr lang="en-GB" sz="1200" dirty="0" smtClean="0">
                <a:latin typeface="Century Gothic" panose="020B0502020202020204" pitchFamily="34" charset="0"/>
              </a:rPr>
              <a:t>To ensure that reading at home is an enjoyable experience and does not feel like a chore, schools need to send home reading practice books in which the child can read 95% of the words. Please let us know in the reading diary if</a:t>
            </a:r>
            <a:r>
              <a:rPr lang="en-GB" sz="1200" baseline="0" dirty="0" smtClean="0">
                <a:latin typeface="Century Gothic" panose="020B0502020202020204" pitchFamily="34" charset="0"/>
              </a:rPr>
              <a:t> your child has found the book too challenging or you are getting lots of resistance. </a:t>
            </a:r>
            <a:endParaRPr lang="en-GB" sz="1200" dirty="0" smtClean="0">
              <a:latin typeface="Century Gothic" panose="020B0502020202020204" pitchFamily="34" charset="0"/>
            </a:endParaRPr>
          </a:p>
          <a:p>
            <a:pPr marL="342900" indent="-342900">
              <a:buFont typeface="Arial" panose="020B0604020202020204" pitchFamily="34" charset="0"/>
              <a:buChar char="•"/>
            </a:pPr>
            <a:endParaRPr lang="en-GB" sz="1200" dirty="0" smtClean="0">
              <a:latin typeface="Century Gothic" panose="020B0502020202020204" pitchFamily="34" charset="0"/>
            </a:endParaRPr>
          </a:p>
          <a:p>
            <a:pPr marL="342900" indent="-342900">
              <a:buFont typeface="Arial" panose="020B0604020202020204" pitchFamily="34" charset="0"/>
              <a:buChar char="•"/>
            </a:pPr>
            <a:r>
              <a:rPr lang="en-GB" sz="1200" dirty="0" smtClean="0">
                <a:latin typeface="Century Gothic" panose="020B0502020202020204" pitchFamily="34" charset="0"/>
              </a:rPr>
              <a:t>It does not have to be a different book every time; it may need to be the same book if the child still needs to develop fluency. </a:t>
            </a:r>
          </a:p>
          <a:p>
            <a:pPr marL="342900" indent="-342900">
              <a:buFont typeface="Arial" panose="020B0604020202020204" pitchFamily="34" charset="0"/>
              <a:buChar char="•"/>
            </a:pPr>
            <a:endParaRPr lang="en-GB" sz="1200" dirty="0" smtClean="0">
              <a:latin typeface="Century Gothic" panose="020B0502020202020204" pitchFamily="34" charset="0"/>
            </a:endParaRPr>
          </a:p>
          <a:p>
            <a:pPr marL="342900" indent="-342900">
              <a:buFont typeface="Arial" panose="020B0604020202020204" pitchFamily="34" charset="0"/>
              <a:buChar char="•"/>
            </a:pPr>
            <a:r>
              <a:rPr lang="en-GB" sz="1200" dirty="0" smtClean="0">
                <a:latin typeface="Century Gothic" panose="020B0502020202020204" pitchFamily="34" charset="0"/>
              </a:rPr>
              <a:t>Comprehension</a:t>
            </a:r>
            <a:r>
              <a:rPr lang="en-GB" sz="1200" baseline="0" dirty="0" smtClean="0">
                <a:latin typeface="Century Gothic" panose="020B0502020202020204" pitchFamily="34" charset="0"/>
              </a:rPr>
              <a:t> of what you are reading goes hand in hand with the decoding skills – talk about what your child has just read – do they understand it? Discuss the pictures, the characters, what they do in the story. How might they be feeling?</a:t>
            </a:r>
            <a:endParaRPr lang="en-GB" sz="1200" dirty="0" smtClean="0">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27</a:t>
            </a:fld>
            <a:endParaRPr lang="en-US"/>
          </a:p>
        </p:txBody>
      </p:sp>
    </p:spTree>
    <p:extLst>
      <p:ext uri="{BB962C8B-B14F-4D97-AF65-F5344CB8AC3E}">
        <p14:creationId xmlns:p14="http://schemas.microsoft.com/office/powerpoint/2010/main" val="1991103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a:t>
            </a:r>
            <a:r>
              <a:rPr lang="en-GB" baseline="0" dirty="0" smtClean="0"/>
              <a:t> the start of your child’s phonics journey they may bring home some books without words. </a:t>
            </a:r>
          </a:p>
          <a:p>
            <a:r>
              <a:rPr lang="en-GB" baseline="0" dirty="0" smtClean="0"/>
              <a:t>This is a great opportunity for developing comprehension skills and starting to retell the events of the story. </a:t>
            </a:r>
          </a:p>
        </p:txBody>
      </p:sp>
      <p:sp>
        <p:nvSpPr>
          <p:cNvPr id="4" name="Slide Number Placeholder 3"/>
          <p:cNvSpPr>
            <a:spLocks noGrp="1"/>
          </p:cNvSpPr>
          <p:nvPr>
            <p:ph type="sldNum" sz="quarter" idx="10"/>
          </p:nvPr>
        </p:nvSpPr>
        <p:spPr/>
        <p:txBody>
          <a:bodyPr/>
          <a:lstStyle/>
          <a:p>
            <a:fld id="{3EE354C2-1592-984C-8B29-C2AB71CA0FB4}" type="slidenum">
              <a:rPr lang="en-US" smtClean="0"/>
              <a:t>28</a:t>
            </a:fld>
            <a:endParaRPr lang="en-US"/>
          </a:p>
        </p:txBody>
      </p:sp>
    </p:spTree>
    <p:extLst>
      <p:ext uri="{BB962C8B-B14F-4D97-AF65-F5344CB8AC3E}">
        <p14:creationId xmlns:p14="http://schemas.microsoft.com/office/powerpoint/2010/main" val="1563993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your child becomes</a:t>
            </a:r>
            <a:r>
              <a:rPr lang="en-GB" baseline="0" dirty="0" smtClean="0"/>
              <a:t> confident in their blending and segmenting they will start to bring home books with words in – these start off very simply and progress as your child builds up their phonics knowledge and reading skills. </a:t>
            </a:r>
          </a:p>
          <a:p>
            <a:endParaRPr lang="en-GB" baseline="0" dirty="0" smtClean="0"/>
          </a:p>
          <a:p>
            <a:r>
              <a:rPr lang="en-GB" baseline="0" dirty="0" smtClean="0"/>
              <a:t>In the front or back of the books you will find sounds to practice, focus words, and comprehension questions. Please include these in your reading practice. </a:t>
            </a:r>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29</a:t>
            </a:fld>
            <a:endParaRPr lang="en-US"/>
          </a:p>
        </p:txBody>
      </p:sp>
    </p:spTree>
    <p:extLst>
      <p:ext uri="{BB962C8B-B14F-4D97-AF65-F5344CB8AC3E}">
        <p14:creationId xmlns:p14="http://schemas.microsoft.com/office/powerpoint/2010/main" val="1769820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dirty="0" smtClean="0">
                <a:latin typeface="Century Gothic" panose="020B0502020202020204" pitchFamily="34" charset="0"/>
              </a:rPr>
              <a:t>If children are to become lifelong readers, it is essential that they are encouraged to read for pleasure. The desire of wanting to read will help with the skill of reading. </a:t>
            </a:r>
          </a:p>
          <a:p>
            <a:pPr marL="342900" indent="-342900">
              <a:buFont typeface="Arial" panose="020B0604020202020204" pitchFamily="34" charset="0"/>
              <a:buChar char="•"/>
            </a:pPr>
            <a:endParaRPr lang="en-GB" sz="1200" dirty="0" smtClean="0">
              <a:latin typeface="Century Gothic" panose="020B0502020202020204" pitchFamily="34" charset="0"/>
            </a:endParaRP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1" u="sng" dirty="0" smtClean="0">
                <a:latin typeface="Century Gothic" panose="020B0502020202020204" pitchFamily="34" charset="0"/>
              </a:rPr>
              <a:t>Alongside their reading practice book children are invited to choose a story book from our library to bring home. This is to read for pleasure – perhaps as a bedtime story. You can supplement with your own books from home</a:t>
            </a:r>
          </a:p>
          <a:p>
            <a:pPr marL="342900" indent="-342900">
              <a:buFont typeface="Arial" panose="020B0604020202020204" pitchFamily="34" charset="0"/>
              <a:buChar char="•"/>
            </a:pPr>
            <a:endParaRPr lang="en-GB" sz="1200" dirty="0" smtClean="0">
              <a:latin typeface="Century Gothic" panose="020B0502020202020204" pitchFamily="34" charset="0"/>
            </a:endParaRPr>
          </a:p>
          <a:p>
            <a:endParaRPr lang="en-GB" sz="1200" dirty="0" smtClean="0">
              <a:latin typeface="Century Gothic" panose="020B0502020202020204" pitchFamily="34" charset="0"/>
            </a:endParaRPr>
          </a:p>
          <a:p>
            <a:pPr marL="342900" indent="-342900">
              <a:buFont typeface="Arial" panose="020B0604020202020204" pitchFamily="34" charset="0"/>
              <a:buChar char="•"/>
            </a:pPr>
            <a:r>
              <a:rPr lang="en-GB" sz="1200" b="1" dirty="0" smtClean="0">
                <a:latin typeface="Century Gothic" panose="020B0502020202020204" pitchFamily="34" charset="0"/>
              </a:rPr>
              <a:t>Parents/carers should not expect their child to read this book independently,</a:t>
            </a:r>
            <a:r>
              <a:rPr lang="en-GB" sz="1200" b="1" baseline="0" dirty="0" smtClean="0">
                <a:latin typeface="Century Gothic" panose="020B0502020202020204" pitchFamily="34" charset="0"/>
              </a:rPr>
              <a:t> it is not matched to their reading level. This is for you to read to them to develop a love for reading. Children need to see the purpose of learning to read – sharing the magical world of books with them is essential to boosting their motivation. It’s also a great moment of bonding – time to unwind and distress, away from screens and the pressures of life. I’ve yet to meet a child who does not love to listen to a story with their favourite adult. </a:t>
            </a:r>
          </a:p>
          <a:p>
            <a:pPr marL="342900" indent="-34290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30</a:t>
            </a:fld>
            <a:endParaRPr lang="en-US"/>
          </a:p>
        </p:txBody>
      </p:sp>
    </p:spTree>
    <p:extLst>
      <p:ext uri="{BB962C8B-B14F-4D97-AF65-F5344CB8AC3E}">
        <p14:creationId xmlns:p14="http://schemas.microsoft.com/office/powerpoint/2010/main" val="479578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quick word on writing</a:t>
            </a:r>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31</a:t>
            </a:fld>
            <a:endParaRPr lang="en-US"/>
          </a:p>
        </p:txBody>
      </p:sp>
    </p:spTree>
    <p:extLst>
      <p:ext uri="{BB962C8B-B14F-4D97-AF65-F5344CB8AC3E}">
        <p14:creationId xmlns:p14="http://schemas.microsoft.com/office/powerpoint/2010/main" val="191627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Phonemes</a:t>
            </a:r>
            <a:r>
              <a:rPr lang="en-GB" baseline="0" dirty="0" smtClean="0"/>
              <a:t> are the speech sounds that are found within a word – these are the smallest unit of sound in the word – e.g. Cat has three phonemes – c/a/t</a:t>
            </a:r>
          </a:p>
          <a:p>
            <a:endParaRPr lang="en-GB" baseline="0" dirty="0" smtClean="0"/>
          </a:p>
          <a:p>
            <a:r>
              <a:rPr lang="en-GB" baseline="0" dirty="0" smtClean="0"/>
              <a:t>Grapheme – the letter (or letters), we use to represent the sound in the word. This may be one of the 26 letters of the English alphabet, but as there are 44 sounds in spoken English some of the sounds are  represented by 2 letters – we call these</a:t>
            </a:r>
          </a:p>
          <a:p>
            <a:r>
              <a:rPr lang="en-GB" baseline="0" dirty="0" smtClean="0"/>
              <a:t>Digraphs.</a:t>
            </a:r>
          </a:p>
          <a:p>
            <a:r>
              <a:rPr lang="en-GB" baseline="0" dirty="0" smtClean="0"/>
              <a:t>Some sounds are represented by a pattern of three letters – we call these</a:t>
            </a:r>
          </a:p>
          <a:p>
            <a:r>
              <a:rPr lang="en-GB" baseline="0" dirty="0" err="1" smtClean="0"/>
              <a:t>Trigraphs</a:t>
            </a:r>
            <a:r>
              <a:rPr lang="en-GB" baseline="0" dirty="0" smtClean="0"/>
              <a:t>. </a:t>
            </a:r>
          </a:p>
          <a:p>
            <a:endParaRPr lang="en-GB" baseline="0" dirty="0" smtClean="0"/>
          </a:p>
          <a:p>
            <a:r>
              <a:rPr lang="en-GB" baseline="0" dirty="0" smtClean="0"/>
              <a:t>We do use this terminology with the children in lessons – if they can learn the word tyrannosaurus, they can learn digraph!</a:t>
            </a:r>
            <a:endParaRPr lang="en-GB"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4</a:t>
            </a:fld>
            <a:endParaRPr lang="en-US"/>
          </a:p>
        </p:txBody>
      </p:sp>
    </p:spTree>
    <p:extLst>
      <p:ext uri="{BB962C8B-B14F-4D97-AF65-F5344CB8AC3E}">
        <p14:creationId xmlns:p14="http://schemas.microsoft.com/office/powerpoint/2010/main" val="1371222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what we are aiming for by the</a:t>
            </a:r>
            <a:r>
              <a:rPr lang="en-GB" baseline="0" dirty="0" smtClean="0"/>
              <a:t> beginning of year 1. </a:t>
            </a:r>
          </a:p>
          <a:p>
            <a:r>
              <a:rPr lang="en-GB" baseline="0" dirty="0" smtClean="0"/>
              <a:t>These sentences are phonetically correct, the letters are recognisably formed</a:t>
            </a:r>
          </a:p>
          <a:p>
            <a:r>
              <a:rPr lang="en-GB" baseline="0" dirty="0" smtClean="0"/>
              <a:t>The children have used tricky words and digraphs in their writing. </a:t>
            </a:r>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32</a:t>
            </a:fld>
            <a:endParaRPr lang="en-US"/>
          </a:p>
        </p:txBody>
      </p:sp>
    </p:spTree>
    <p:extLst>
      <p:ext uri="{BB962C8B-B14F-4D97-AF65-F5344CB8AC3E}">
        <p14:creationId xmlns:p14="http://schemas.microsoft.com/office/powerpoint/2010/main" val="646033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achieve that level of writing</a:t>
            </a:r>
            <a:r>
              <a:rPr lang="en-GB" baseline="0" dirty="0" smtClean="0"/>
              <a:t> your child will need to be able to hold a pencil and control it well for enough time to write the sentence. This can be very challenging for young children who are still developing their shoulder, arm and hand strength. </a:t>
            </a:r>
          </a:p>
          <a:p>
            <a:endParaRPr lang="en-GB" baseline="0" dirty="0" smtClean="0"/>
          </a:p>
          <a:p>
            <a:r>
              <a:rPr lang="en-GB" baseline="0" dirty="0" smtClean="0"/>
              <a:t>This picture shows the development of a child’s pencil grip – you might recognise your child’s pencil hold from one of the pictures. We are aiming for a dynamic tripod grasp.</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Encourage your child to grip the pencil between two fingers</a:t>
            </a:r>
            <a:r>
              <a:rPr lang="en-GB" baseline="0" dirty="0" smtClean="0"/>
              <a:t> and their thumb, in a tripod grasp. While initially uncomfortable this will eventually become second nature and will help your child to increase their pen control. Young children are still developing their fine motor strength so maintaining a tripod grip can be tricky for some children. </a:t>
            </a:r>
          </a:p>
          <a:p>
            <a:endParaRPr lang="en-GB" baseline="0" dirty="0" smtClean="0"/>
          </a:p>
          <a:p>
            <a:endParaRPr lang="en-GB" baseline="0" dirty="0" smtClean="0"/>
          </a:p>
          <a:p>
            <a:r>
              <a:rPr lang="en-GB" baseline="0" dirty="0" smtClean="0"/>
              <a:t>Lots of the activities we do at school are designed to develop fine motor control to enable your child to manage writing without a struggle. </a:t>
            </a:r>
          </a:p>
          <a:p>
            <a:r>
              <a:rPr lang="en-GB" baseline="0" dirty="0" smtClean="0"/>
              <a:t>If writing is physically hard then the child is not going to want to do it. </a:t>
            </a:r>
          </a:p>
          <a:p>
            <a:endParaRPr lang="en-GB" baseline="0" dirty="0" smtClean="0"/>
          </a:p>
          <a:p>
            <a:endParaRPr lang="en-GB" baseline="0" dirty="0" smtClean="0"/>
          </a:p>
          <a:p>
            <a:r>
              <a:rPr lang="en-GB" baseline="0" dirty="0" smtClean="0"/>
              <a:t>If you notice your child is reluctant to write, or colour, it would be worth checking their pencil grip. If they are struggling with the grip then some strengthening activities would benefit them</a:t>
            </a:r>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33</a:t>
            </a:fld>
            <a:endParaRPr lang="en-US"/>
          </a:p>
        </p:txBody>
      </p:sp>
    </p:spTree>
    <p:extLst>
      <p:ext uri="{BB962C8B-B14F-4D97-AF65-F5344CB8AC3E}">
        <p14:creationId xmlns:p14="http://schemas.microsoft.com/office/powerpoint/2010/main" val="2449758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many</a:t>
            </a:r>
            <a:r>
              <a:rPr lang="en-GB" baseline="0" dirty="0" smtClean="0"/>
              <a:t> ways to encourage a child to develop their fine motor control and to strengthen their hand muscles. </a:t>
            </a:r>
          </a:p>
          <a:p>
            <a:r>
              <a:rPr lang="en-GB" baseline="0" dirty="0" smtClean="0"/>
              <a:t>Using tweezers and tongs</a:t>
            </a:r>
          </a:p>
          <a:p>
            <a:r>
              <a:rPr lang="en-GB" baseline="0" dirty="0" smtClean="0"/>
              <a:t>Threading and </a:t>
            </a:r>
            <a:r>
              <a:rPr lang="en-GB" baseline="0" dirty="0" err="1" smtClean="0"/>
              <a:t>laceing</a:t>
            </a:r>
            <a:r>
              <a:rPr lang="en-GB" baseline="0" dirty="0" smtClean="0"/>
              <a:t>,</a:t>
            </a:r>
          </a:p>
          <a:p>
            <a:r>
              <a:rPr lang="en-GB" baseline="0" dirty="0" smtClean="0"/>
              <a:t>Playdough – also making pastry, baking </a:t>
            </a:r>
            <a:r>
              <a:rPr lang="en-GB" baseline="0" dirty="0" err="1" smtClean="0"/>
              <a:t>etc</a:t>
            </a:r>
            <a:endParaRPr lang="en-GB" baseline="0" dirty="0" smtClean="0"/>
          </a:p>
          <a:p>
            <a:r>
              <a:rPr lang="en-GB" baseline="0" dirty="0" smtClean="0"/>
              <a:t>Using scissors – snips in paper – other materials – playdough, leaves, grass, </a:t>
            </a:r>
            <a:r>
              <a:rPr lang="en-GB" baseline="0" dirty="0" err="1" smtClean="0"/>
              <a:t>etc</a:t>
            </a:r>
            <a:endParaRPr lang="en-GB" baseline="0" dirty="0" smtClean="0"/>
          </a:p>
          <a:p>
            <a:r>
              <a:rPr lang="en-GB" baseline="0" dirty="0" smtClean="0"/>
              <a:t>Peg boards, anything small and fiddly like jigsaw puzzles, </a:t>
            </a:r>
            <a:r>
              <a:rPr lang="en-GB" baseline="0" dirty="0" err="1" smtClean="0"/>
              <a:t>lego</a:t>
            </a:r>
            <a:endParaRPr lang="en-GB" baseline="0" dirty="0" smtClean="0"/>
          </a:p>
          <a:p>
            <a:r>
              <a:rPr lang="en-GB" baseline="0" dirty="0" smtClean="0"/>
              <a:t>Pegging – get them to help with the washing!</a:t>
            </a:r>
          </a:p>
          <a:p>
            <a:endParaRPr lang="en-GB" baseline="0" dirty="0" smtClean="0"/>
          </a:p>
          <a:p>
            <a:r>
              <a:rPr lang="en-GB" baseline="0" dirty="0" smtClean="0"/>
              <a:t>If your child is very active then more physical activities might be more their thing – climbing frames, monkey bars, holding on to the ropes of the swing, pushing wheelbarrows, sweeping and raking, digging, riding bikes, crawling/walking on hands and feet, bat and ball games,</a:t>
            </a:r>
          </a:p>
          <a:p>
            <a:endParaRPr lang="en-GB" baseline="0" dirty="0" smtClean="0"/>
          </a:p>
          <a:p>
            <a:r>
              <a:rPr lang="en-GB" baseline="0" dirty="0" smtClean="0"/>
              <a:t>Fine Motor rucksacks in our Play to Learn Loan Library</a:t>
            </a:r>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34</a:t>
            </a:fld>
            <a:endParaRPr lang="en-US"/>
          </a:p>
        </p:txBody>
      </p:sp>
    </p:spTree>
    <p:extLst>
      <p:ext uri="{BB962C8B-B14F-4D97-AF65-F5344CB8AC3E}">
        <p14:creationId xmlns:p14="http://schemas.microsoft.com/office/powerpoint/2010/main" val="1948373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Encourage them to write in their play – signs</a:t>
            </a:r>
            <a:r>
              <a:rPr lang="en-GB" baseline="0" dirty="0" smtClean="0"/>
              <a:t> for small world, letters, postcards </a:t>
            </a:r>
            <a:r>
              <a:rPr lang="en-GB" baseline="0" dirty="0" err="1" smtClean="0"/>
              <a:t>etc</a:t>
            </a:r>
            <a:r>
              <a:rPr lang="en-GB" baseline="0" dirty="0" smtClean="0"/>
              <a:t>, a message from the King! A secret message from a superhero, </a:t>
            </a:r>
          </a:p>
          <a:p>
            <a:endParaRPr lang="en-GB" baseline="0" dirty="0" smtClean="0"/>
          </a:p>
          <a:p>
            <a:r>
              <a:rPr lang="en-GB" baseline="0" dirty="0" smtClean="0"/>
              <a:t>Let them see you writing – shopping lists, notes to each other, crosswords, birthday cards</a:t>
            </a:r>
          </a:p>
          <a:p>
            <a:endParaRPr lang="en-GB" baseline="0" dirty="0" smtClean="0"/>
          </a:p>
          <a:p>
            <a:r>
              <a:rPr lang="en-GB" baseline="0" dirty="0" smtClean="0"/>
              <a:t>Lots of praise for any attempt, for reluctant writers resist the urge to correct them at all. </a:t>
            </a:r>
          </a:p>
          <a:p>
            <a:r>
              <a:rPr lang="en-GB" baseline="0" dirty="0" smtClean="0"/>
              <a:t>Children will spell things with the phonics they know – if it phonetically makes sense then it’s great writing! They will learn spelling later, so resist correcting them – it can be very demoralising</a:t>
            </a:r>
          </a:p>
          <a:p>
            <a:endParaRPr lang="en-GB" baseline="0" dirty="0" smtClean="0"/>
          </a:p>
          <a:p>
            <a:r>
              <a:rPr lang="en-GB" baseline="0" dirty="0" smtClean="0"/>
              <a:t>Gently correct letter formations, especially reversals of letters – again pick your battles – don’t highlight every error in their writing, perhaps just one to practice the letter formation of – model the correct formation and ask them to practice it. </a:t>
            </a:r>
          </a:p>
          <a:p>
            <a:endParaRPr lang="en-GB" baseline="0" dirty="0" smtClean="0"/>
          </a:p>
          <a:p>
            <a:r>
              <a:rPr lang="en-GB" baseline="0" dirty="0" smtClean="0"/>
              <a:t>It’s essential that children see that writing has a purpose. In the modern age with all our digital technologies this is less visible to children. Think about the times that you physically write with a pen or pencil rather than type. </a:t>
            </a:r>
          </a:p>
          <a:p>
            <a:endParaRPr lang="en-GB" baseline="0" dirty="0" smtClean="0"/>
          </a:p>
          <a:p>
            <a:r>
              <a:rPr lang="en-GB" baseline="0" dirty="0" smtClean="0"/>
              <a:t>Encourage children to join you in these writings for a purpose – it can be digitally as well – writing an email to a family member is great for thinking about what to write and composing sentences – if you’re telling them what you’ve been doing its great practice of past tense sentences too!</a:t>
            </a:r>
          </a:p>
          <a:p>
            <a:endParaRPr lang="en-GB" baseline="0" dirty="0" smtClean="0"/>
          </a:p>
          <a:p>
            <a:r>
              <a:rPr lang="en-GB" baseline="0" dirty="0" smtClean="0"/>
              <a:t>Writing birthday cards – this could start with just writing their name at the bottom with your own, extend to what sounds they can hear in ‘happy birthday’</a:t>
            </a:r>
          </a:p>
          <a:p>
            <a:endParaRPr lang="en-GB" baseline="0" dirty="0" smtClean="0"/>
          </a:p>
          <a:p>
            <a:r>
              <a:rPr lang="en-GB" baseline="0" dirty="0" smtClean="0"/>
              <a:t>Writing labels – or signs – if they’ve made a </a:t>
            </a:r>
            <a:r>
              <a:rPr lang="en-GB" baseline="0" dirty="0" err="1" smtClean="0"/>
              <a:t>lego</a:t>
            </a:r>
            <a:r>
              <a:rPr lang="en-GB" baseline="0" dirty="0" smtClean="0"/>
              <a:t> creation, perhaps they could label it so other people know what it is? Ask them to help you label up toy boxes or trays of food for a party, get some post it notes and label everything in sight!</a:t>
            </a:r>
          </a:p>
          <a:p>
            <a:endParaRPr lang="en-GB" baseline="0" dirty="0" smtClean="0"/>
          </a:p>
          <a:p>
            <a:r>
              <a:rPr lang="en-GB" baseline="0" dirty="0" smtClean="0"/>
              <a:t>Treasure maps – a great motivation for small children and a fantastic </a:t>
            </a:r>
            <a:r>
              <a:rPr lang="en-GB" baseline="0" dirty="0" err="1" smtClean="0"/>
              <a:t>adition</a:t>
            </a:r>
            <a:r>
              <a:rPr lang="en-GB" baseline="0" dirty="0" smtClean="0"/>
              <a:t> to role play games. Label the obstacles on the map</a:t>
            </a:r>
          </a:p>
          <a:p>
            <a:r>
              <a:rPr lang="en-GB" baseline="0" dirty="0" smtClean="0"/>
              <a:t>Also clues for a treasure hunt</a:t>
            </a:r>
          </a:p>
          <a:p>
            <a:endParaRPr lang="en-GB" baseline="0" dirty="0" smtClean="0"/>
          </a:p>
          <a:p>
            <a:r>
              <a:rPr lang="en-GB" baseline="0" dirty="0" smtClean="0"/>
              <a:t>Shopping lists – perfect for role play but also real life. If they are coming shopping with you give them their own list with 2 or 3 things on that they need to find. Good practice reading the list to check. </a:t>
            </a:r>
          </a:p>
          <a:p>
            <a:endParaRPr lang="en-GB" baseline="0" dirty="0" smtClean="0"/>
          </a:p>
          <a:p>
            <a:r>
              <a:rPr lang="en-GB" baseline="0" dirty="0" smtClean="0"/>
              <a:t>Recipes – read the instructions together.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35</a:t>
            </a:fld>
            <a:endParaRPr lang="en-US"/>
          </a:p>
        </p:txBody>
      </p:sp>
    </p:spTree>
    <p:extLst>
      <p:ext uri="{BB962C8B-B14F-4D97-AF65-F5344CB8AC3E}">
        <p14:creationId xmlns:p14="http://schemas.microsoft.com/office/powerpoint/2010/main" val="2211597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introducing this year </a:t>
            </a:r>
            <a:r>
              <a:rPr lang="en-GB" dirty="0" err="1" smtClean="0"/>
              <a:t>Stockham’s</a:t>
            </a:r>
            <a:r>
              <a:rPr lang="en-GB" dirty="0" smtClean="0"/>
              <a:t> Play to Learn Library</a:t>
            </a:r>
          </a:p>
          <a:p>
            <a:r>
              <a:rPr lang="en-GB" dirty="0" smtClean="0"/>
              <a:t>We have developed</a:t>
            </a:r>
            <a:r>
              <a:rPr lang="en-GB" baseline="0" dirty="0" smtClean="0"/>
              <a:t> a number of bags that you can borrow for a week to use at home.</a:t>
            </a:r>
          </a:p>
          <a:p>
            <a:r>
              <a:rPr lang="en-GB" baseline="0" dirty="0" smtClean="0"/>
              <a:t>Hopefully it will enable you to provide your child with lots of ‘new to them’ toys to use at home, recycling the toys will help the environment and hopefully your pockets too!</a:t>
            </a:r>
          </a:p>
          <a:p>
            <a:endParaRPr lang="en-GB" baseline="0" dirty="0" smtClean="0"/>
          </a:p>
          <a:p>
            <a:r>
              <a:rPr lang="en-GB" baseline="0" dirty="0" smtClean="0"/>
              <a:t>Each bag contains a play based activity that will benefit your </a:t>
            </a:r>
            <a:r>
              <a:rPr lang="en-GB" baseline="0" dirty="0" err="1" smtClean="0"/>
              <a:t>childs</a:t>
            </a:r>
            <a:r>
              <a:rPr lang="en-GB" baseline="0" dirty="0" smtClean="0"/>
              <a:t> development in different ways. </a:t>
            </a:r>
          </a:p>
          <a:p>
            <a:r>
              <a:rPr lang="en-GB" baseline="0" dirty="0" smtClean="0"/>
              <a:t>Many of the bags will encourage speech, communication and language skills which will benefit your child’s reading and writing. </a:t>
            </a:r>
          </a:p>
          <a:p>
            <a:r>
              <a:rPr lang="en-GB" baseline="0" dirty="0" smtClean="0"/>
              <a:t>Some of the bags are specifically for fine motor development. </a:t>
            </a:r>
          </a:p>
          <a:p>
            <a:r>
              <a:rPr lang="en-GB" baseline="0" dirty="0" smtClean="0"/>
              <a:t>We have included games in the library – many of which are phonics specific. All board games have a number of developmental benefits for children. </a:t>
            </a:r>
          </a:p>
          <a:p>
            <a:endParaRPr lang="en-GB" baseline="0" dirty="0" smtClean="0"/>
          </a:p>
          <a:p>
            <a:r>
              <a:rPr lang="en-GB" baseline="0" dirty="0" smtClean="0"/>
              <a:t>Each bag includes an activity guide, which will help you with how to do the activities and the reasoning behind the play. </a:t>
            </a:r>
          </a:p>
          <a:p>
            <a:endParaRPr lang="en-GB" baseline="0" dirty="0" smtClean="0"/>
          </a:p>
          <a:p>
            <a:r>
              <a:rPr lang="en-GB" baseline="0" dirty="0" smtClean="0"/>
              <a:t>Children learn so many skills through play which are essential to their development and aid their reading, writing, maths, social skills, physical development, understanding of the world, expression, creativity, problem solving and many more. </a:t>
            </a:r>
          </a:p>
          <a:p>
            <a:endParaRPr lang="en-GB" baseline="0" dirty="0" smtClean="0"/>
          </a:p>
          <a:p>
            <a:r>
              <a:rPr lang="en-GB" baseline="0" dirty="0" smtClean="0"/>
              <a:t>The bags will be based under the canopy in Foundation – you can sign out your choice of bag on the sign out sheet. </a:t>
            </a:r>
          </a:p>
          <a:p>
            <a:r>
              <a:rPr lang="en-GB" baseline="0" dirty="0" smtClean="0"/>
              <a:t>When you return the bag, please pop it in the returns box so that staff can clean resources and replenish any papers </a:t>
            </a:r>
            <a:r>
              <a:rPr lang="en-GB" baseline="0" dirty="0" err="1" smtClean="0"/>
              <a:t>etc</a:t>
            </a:r>
            <a:r>
              <a:rPr lang="en-GB" baseline="0" dirty="0" smtClean="0"/>
              <a:t> that have been used up while on loan, and write the date of return on the sheet.</a:t>
            </a:r>
          </a:p>
          <a:p>
            <a:r>
              <a:rPr lang="en-GB" baseline="0" dirty="0" smtClean="0"/>
              <a:t>We imagine that you will want to keep a bag for a week and because we have limited bags at the moment we would ask you to return yours after a week to enable other children to experience the bags too. </a:t>
            </a:r>
          </a:p>
          <a:p>
            <a:r>
              <a:rPr lang="en-GB" baseline="0" dirty="0" smtClean="0"/>
              <a:t>If you want to return the bag sooner you are welcome to do that too. </a:t>
            </a:r>
          </a:p>
          <a:p>
            <a:endParaRPr lang="en-GB" baseline="0" dirty="0" smtClean="0"/>
          </a:p>
          <a:p>
            <a:r>
              <a:rPr lang="en-GB" baseline="0" dirty="0" smtClean="0"/>
              <a:t>Please do try to return all the contents of the bag in good, clean condition – if you aim to keep them together while using the bag and put them back in after use it should be easy to locate everything when you need to return it. If you do lose anything, please pop a note in the bag when you return anything and we will try to source a replacement. </a:t>
            </a:r>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37</a:t>
            </a:fld>
            <a:endParaRPr lang="en-US"/>
          </a:p>
        </p:txBody>
      </p:sp>
    </p:spTree>
    <p:extLst>
      <p:ext uri="{BB962C8B-B14F-4D97-AF65-F5344CB8AC3E}">
        <p14:creationId xmlns:p14="http://schemas.microsoft.com/office/powerpoint/2010/main" val="282293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libri" charset="0"/>
              </a:rPr>
              <a:t>These are words that phonics does not work on – at least one of the letters in the word is not making</a:t>
            </a:r>
            <a:r>
              <a:rPr lang="en-GB" baseline="0" dirty="0" smtClean="0">
                <a:latin typeface="Calibri" charset="0"/>
              </a:rPr>
              <a:t> it’s taught sound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latin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Calibri" charset="0"/>
              </a:rPr>
              <a:t>e.g. in the word no, the n makes its sound, but the o doesn’t. It doesn’t say o. It says </a:t>
            </a:r>
            <a:r>
              <a:rPr lang="en-GB" baseline="0" dirty="0" err="1" smtClean="0">
                <a:latin typeface="Calibri" charset="0"/>
              </a:rPr>
              <a:t>oa</a:t>
            </a:r>
            <a:r>
              <a:rPr lang="en-GB" baseline="0" dirty="0" smtClean="0">
                <a:latin typeface="Calibri"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latin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Calibri" charset="0"/>
              </a:rPr>
              <a:t>These words we just have to memorise by sight. </a:t>
            </a:r>
            <a:endParaRPr lang="en-GB" dirty="0" smtClean="0">
              <a:latin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latin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libri" charset="0"/>
              </a:rPr>
              <a:t>Some are ‘tricky’ to start with but will become decodable once we have learned the harder phonemes</a:t>
            </a:r>
          </a:p>
          <a:p>
            <a:r>
              <a:rPr lang="en-GB" dirty="0" smtClean="0">
                <a:latin typeface="Calibri" charset="0"/>
              </a:rPr>
              <a:t>e.g.    out,  there</a:t>
            </a:r>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6</a:t>
            </a:fld>
            <a:endParaRPr lang="en-US"/>
          </a:p>
        </p:txBody>
      </p:sp>
    </p:spTree>
    <p:extLst>
      <p:ext uri="{BB962C8B-B14F-4D97-AF65-F5344CB8AC3E}">
        <p14:creationId xmlns:p14="http://schemas.microsoft.com/office/powerpoint/2010/main" val="3647276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7</a:t>
            </a:fld>
            <a:endParaRPr lang="en-US"/>
          </a:p>
        </p:txBody>
      </p:sp>
    </p:spTree>
    <p:extLst>
      <p:ext uri="{BB962C8B-B14F-4D97-AF65-F5344CB8AC3E}">
        <p14:creationId xmlns:p14="http://schemas.microsoft.com/office/powerpoint/2010/main" val="2948642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smtClean="0"/>
              <a:t>This is a Government approved phonics teaching programme. </a:t>
            </a:r>
          </a:p>
          <a:p>
            <a:pPr eaLnBrk="1" fontAlgn="auto" hangingPunct="1">
              <a:spcBef>
                <a:spcPts val="0"/>
              </a:spcBef>
              <a:spcAft>
                <a:spcPts val="0"/>
              </a:spcAft>
              <a:defRPr/>
            </a:pPr>
            <a:r>
              <a:rPr lang="en-GB" sz="1200" i="1" dirty="0" smtClean="0"/>
              <a:t>It follows the structure of the previously</a:t>
            </a:r>
            <a:r>
              <a:rPr lang="en-GB" sz="1200" i="1" baseline="0" dirty="0" smtClean="0"/>
              <a:t> used Letters and Sounds programme. </a:t>
            </a:r>
            <a:r>
              <a:rPr lang="en-GB" altLang="en-US" dirty="0" smtClean="0">
                <a:solidFill>
                  <a:schemeClr val="tx1"/>
                </a:solidFill>
                <a:latin typeface="Tuffy-TTF" panose="020B0603060100000000" pitchFamily="34" charset="0"/>
              </a:rPr>
              <a:t>Letters and Sounds is a resource for the teaching of phonics which was issued by the Department for Education in 2007.</a:t>
            </a:r>
          </a:p>
          <a:p>
            <a:pPr eaLnBrk="1" fontAlgn="auto" hangingPunct="1">
              <a:spcBef>
                <a:spcPts val="0"/>
              </a:spcBef>
              <a:spcAft>
                <a:spcPts val="0"/>
              </a:spcAft>
              <a:defRPr/>
            </a:pPr>
            <a:r>
              <a:rPr lang="en-GB" altLang="en-US" dirty="0" smtClean="0">
                <a:solidFill>
                  <a:schemeClr val="tx1"/>
                </a:solidFill>
                <a:latin typeface="Tuffy-TTF" panose="020B0603060100000000" pitchFamily="34" charset="0"/>
              </a:rPr>
              <a:t>It remains the most common way to teach phonics in British primary schools.</a:t>
            </a:r>
          </a:p>
          <a:p>
            <a:pPr eaLnBrk="1" fontAlgn="auto" hangingPunct="1">
              <a:spcBef>
                <a:spcPts val="0"/>
              </a:spcBef>
              <a:spcAft>
                <a:spcPts val="0"/>
              </a:spcAft>
              <a:defRPr/>
            </a:pPr>
            <a:endParaRPr lang="en-GB" altLang="en-US" dirty="0" smtClean="0">
              <a:solidFill>
                <a:schemeClr val="tx1"/>
              </a:solidFill>
              <a:latin typeface="Tuffy-TTF" panose="020B0603060100000000" pitchFamily="34" charset="0"/>
            </a:endParaRPr>
          </a:p>
          <a:p>
            <a:pPr eaLnBrk="1" fontAlgn="auto" hangingPunct="1">
              <a:spcBef>
                <a:spcPts val="0"/>
              </a:spcBef>
              <a:spcAft>
                <a:spcPts val="0"/>
              </a:spcAft>
              <a:defRPr/>
            </a:pPr>
            <a:r>
              <a:rPr lang="en-GB" altLang="en-US" dirty="0" smtClean="0">
                <a:solidFill>
                  <a:schemeClr val="tx1"/>
                </a:solidFill>
                <a:latin typeface="Tuffy-TTF" panose="020B0603060100000000" pitchFamily="34" charset="0"/>
              </a:rPr>
              <a:t>It is divided into six sections, or phases, intended to begin in the preschool years and finish at the end of year 2 (age 7).</a:t>
            </a:r>
          </a:p>
          <a:p>
            <a:endParaRPr lang="en-GB" sz="1200"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Each phase builds on the skills and knowledge of previous learning.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Children have time to practise and rapidly expand their ability to read and spell words.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They are also taught to read and spell ‘tricky words’, which are words with spellings that are unusual.</a:t>
            </a:r>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8</a:t>
            </a:fld>
            <a:endParaRPr lang="en-US"/>
          </a:p>
        </p:txBody>
      </p:sp>
    </p:spTree>
    <p:extLst>
      <p:ext uri="{BB962C8B-B14F-4D97-AF65-F5344CB8AC3E}">
        <p14:creationId xmlns:p14="http://schemas.microsoft.com/office/powerpoint/2010/main" val="1806408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Each phase builds on the skills and knowledge of previous learning.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Children have time to practise and rapidly expand their ability to read and spell words.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They are also taught to read and spell ‘tricky words’, which are words with spellings that are unusual.</a:t>
            </a:r>
          </a:p>
          <a:p>
            <a:endParaRPr lang="en-GB" dirty="0" smtClean="0"/>
          </a:p>
          <a:p>
            <a:pPr eaLnBrk="1" hangingPunct="1">
              <a:spcBef>
                <a:spcPct val="0"/>
              </a:spcBef>
            </a:pPr>
            <a:r>
              <a:rPr lang="en-GB" altLang="en-US" dirty="0" smtClean="0"/>
              <a:t>Environmental sounds – sounds we hear around us every day; listening to and imitating sounds; how to be a good listener. Ideas – make sounds to copy, e.g. </a:t>
            </a:r>
            <a:r>
              <a:rPr lang="en-GB" altLang="en-US" dirty="0" err="1" smtClean="0"/>
              <a:t>sh</a:t>
            </a:r>
            <a:r>
              <a:rPr lang="en-GB" altLang="en-US" dirty="0" smtClean="0"/>
              <a:t> </a:t>
            </a:r>
            <a:r>
              <a:rPr lang="en-GB" altLang="en-US" dirty="0" err="1" smtClean="0"/>
              <a:t>sh</a:t>
            </a:r>
            <a:r>
              <a:rPr lang="en-GB" altLang="en-US" dirty="0" smtClean="0"/>
              <a:t> </a:t>
            </a:r>
            <a:r>
              <a:rPr lang="en-GB" altLang="en-US" dirty="0" err="1" smtClean="0"/>
              <a:t>sh</a:t>
            </a:r>
            <a:r>
              <a:rPr lang="en-GB" altLang="en-US" dirty="0" smtClean="0"/>
              <a:t>, </a:t>
            </a:r>
            <a:r>
              <a:rPr lang="en-GB" altLang="en-US" dirty="0" err="1" smtClean="0"/>
              <a:t>zzzzzz</a:t>
            </a:r>
            <a:r>
              <a:rPr lang="en-GB" altLang="en-US" dirty="0" smtClean="0"/>
              <a:t>, p-p-p-p; go on a ‘listening walk’ – what can you hear?; talk about how to be a good listener; sing songs that require repetition and response, e.g. ‘Old MacDonald’.</a:t>
            </a:r>
          </a:p>
          <a:p>
            <a:pPr eaLnBrk="1" hangingPunct="1">
              <a:spcBef>
                <a:spcPct val="0"/>
              </a:spcBef>
            </a:pPr>
            <a:endParaRPr lang="en-GB" altLang="en-US" dirty="0" smtClean="0"/>
          </a:p>
          <a:p>
            <a:pPr eaLnBrk="1" hangingPunct="1">
              <a:spcBef>
                <a:spcPct val="0"/>
              </a:spcBef>
            </a:pPr>
            <a:r>
              <a:rPr lang="en-GB" altLang="en-US" dirty="0" smtClean="0"/>
              <a:t>Instrumental sounds – listening to and discriminating the sounds made by different instruments. Ideas – make sounds with a range of different instruments (non-musical instruments such as pots, pans, home-made shakers will all do); play an echo game where children have to copy a rhythm; hide an instrument behind a box or screen and play it, children have to say which instrument you are playing.</a:t>
            </a:r>
          </a:p>
          <a:p>
            <a:pPr eaLnBrk="1" hangingPunct="1">
              <a:spcBef>
                <a:spcPct val="0"/>
              </a:spcBef>
            </a:pPr>
            <a:endParaRPr lang="en-GB" altLang="en-US" dirty="0" smtClean="0"/>
          </a:p>
          <a:p>
            <a:pPr eaLnBrk="1" hangingPunct="1">
              <a:spcBef>
                <a:spcPct val="0"/>
              </a:spcBef>
            </a:pPr>
            <a:r>
              <a:rPr lang="en-GB" altLang="en-US" dirty="0" smtClean="0"/>
              <a:t>Body percussion – using the body to create sounds and follow a song, rhyme or beat. Ideas – sing songs that require actions, such as ‘Wind the Bobbin Up’, ‘Heads, Shoulders, Knees and Toes’, ‘If You’re Happy and You Know It, Clap Your Hands’; pass a body percussion sound around a group, e.g. sit in a circle or opposite one another, take turns to produce a body percussion sound which is then passed on, e.g. tap on shoulders, clap hands, stamp feet.</a:t>
            </a:r>
          </a:p>
          <a:p>
            <a:pPr eaLnBrk="1" hangingPunct="1">
              <a:spcBef>
                <a:spcPct val="0"/>
              </a:spcBef>
            </a:pPr>
            <a:endParaRPr lang="en-GB" altLang="en-US" dirty="0" smtClean="0"/>
          </a:p>
          <a:p>
            <a:pPr eaLnBrk="1" hangingPunct="1">
              <a:spcBef>
                <a:spcPct val="0"/>
              </a:spcBef>
            </a:pPr>
            <a:r>
              <a:rPr lang="en-GB" altLang="en-US" dirty="0" smtClean="0"/>
              <a:t>Rhythm and rhyme – recognising rhythms and rhymes in songs, speech and nursery rhymes. Ideas – sing and chant rhyming songs; read stories with repetition and rhyme, e.g. ‘The Gingerbread Man’, ‘Each Peach Pear Plum’; play a matching game with pictures of rhyming objects, e.g. frog/dog, hat/cat, mouse/house; clap the rhythm of phrases and rhymes or the syllables in words or names; play ‘I Spy’ – ‘I spy, with my little eye, something that rhymes with….’</a:t>
            </a:r>
          </a:p>
          <a:p>
            <a:endParaRPr lang="en-GB" dirty="0" smtClean="0"/>
          </a:p>
          <a:p>
            <a:endParaRPr lang="en-GB" dirty="0" smtClean="0"/>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9</a:t>
            </a:fld>
            <a:endParaRPr lang="en-US"/>
          </a:p>
        </p:txBody>
      </p:sp>
    </p:spTree>
    <p:extLst>
      <p:ext uri="{BB962C8B-B14F-4D97-AF65-F5344CB8AC3E}">
        <p14:creationId xmlns:p14="http://schemas.microsoft.com/office/powerpoint/2010/main" val="3237768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fontAlgn="auto" hangingPunct="1">
              <a:spcBef>
                <a:spcPct val="50000"/>
              </a:spcBef>
              <a:spcAft>
                <a:spcPts val="0"/>
              </a:spcAft>
              <a:defRPr/>
            </a:pPr>
            <a:r>
              <a:rPr lang="en-GB" dirty="0" smtClean="0"/>
              <a:t>Phase 2 </a:t>
            </a:r>
          </a:p>
          <a:p>
            <a:pPr algn="l" eaLnBrk="1" fontAlgn="auto" hangingPunct="1">
              <a:spcBef>
                <a:spcPct val="50000"/>
              </a:spcBef>
              <a:spcAft>
                <a:spcPts val="0"/>
              </a:spcAft>
              <a:defRPr/>
            </a:pPr>
            <a:r>
              <a:rPr lang="en-GB" dirty="0" smtClean="0"/>
              <a:t>We will shortly</a:t>
            </a:r>
            <a:r>
              <a:rPr lang="en-GB" baseline="0" dirty="0" smtClean="0"/>
              <a:t> be starting this phase in </a:t>
            </a:r>
            <a:r>
              <a:rPr lang="en-GB" dirty="0" smtClean="0"/>
              <a:t>Foundation</a:t>
            </a:r>
          </a:p>
          <a:p>
            <a:pPr algn="l" eaLnBrk="1" fontAlgn="auto" hangingPunct="1">
              <a:spcBef>
                <a:spcPct val="50000"/>
              </a:spcBef>
              <a:spcAft>
                <a:spcPts val="0"/>
              </a:spcAft>
              <a:defRPr/>
            </a:pPr>
            <a:endParaRPr lang="en-GB" dirty="0" smtClean="0"/>
          </a:p>
          <a:p>
            <a:pPr algn="l" eaLnBrk="1" fontAlgn="auto" hangingPunct="1">
              <a:spcBef>
                <a:spcPct val="50000"/>
              </a:spcBef>
              <a:spcAft>
                <a:spcPts val="0"/>
              </a:spcAft>
              <a:defRPr/>
            </a:pPr>
            <a:r>
              <a:rPr lang="en-GB" altLang="en-US" dirty="0" smtClean="0">
                <a:solidFill>
                  <a:schemeClr val="tx1"/>
                </a:solidFill>
                <a:latin typeface="Tuffy-TTF" panose="020B0603060100000000" pitchFamily="34" charset="0"/>
              </a:rPr>
              <a:t>In Phase 2, children begin to learn the phonemes and graphemes of the English alphabet. </a:t>
            </a:r>
          </a:p>
          <a:p>
            <a:pPr algn="l" eaLnBrk="1" fontAlgn="auto" hangingPunct="1">
              <a:spcBef>
                <a:spcPct val="50000"/>
              </a:spcBef>
              <a:spcAft>
                <a:spcPts val="0"/>
              </a:spcAft>
              <a:defRPr/>
            </a:pPr>
            <a:endParaRPr lang="en-GB" sz="1200" dirty="0" smtClean="0">
              <a:solidFill>
                <a:schemeClr val="tx1"/>
              </a:solidFill>
              <a:latin typeface="Tuffy-TTF" panose="020B0603060100000000" pitchFamily="34" charset="0"/>
            </a:endParaRPr>
          </a:p>
          <a:p>
            <a:pPr algn="l" eaLnBrk="1" fontAlgn="auto" hangingPunct="1">
              <a:spcBef>
                <a:spcPct val="50000"/>
              </a:spcBef>
              <a:spcAft>
                <a:spcPts val="0"/>
              </a:spcAft>
              <a:defRPr/>
            </a:pPr>
            <a:r>
              <a:rPr lang="en-GB" sz="1200" dirty="0" smtClean="0"/>
              <a:t>Children have time to practise and rapidly expand their ability to read and spell words. They are also taught tricky words, Words in the English language for which</a:t>
            </a:r>
            <a:r>
              <a:rPr lang="en-GB" sz="1200" baseline="0" dirty="0" smtClean="0"/>
              <a:t> the phonics code does not apply. </a:t>
            </a:r>
            <a:endParaRPr lang="en-US" altLang="en-US" dirty="0" smtClean="0">
              <a:solidFill>
                <a:schemeClr val="tx1"/>
              </a:solidFill>
              <a:latin typeface="Tuffy-TTF" panose="020B0603060100000000" pitchFamily="34" charset="0"/>
            </a:endParaRPr>
          </a:p>
          <a:p>
            <a:r>
              <a:rPr lang="en-GB" baseline="0" dirty="0" smtClean="0"/>
              <a:t>Phase 3 (Foundation) – We continue with the GPC’s of the English alphabet, and start to introduce more digraphs (2 letters making 1 sound) and </a:t>
            </a:r>
            <a:r>
              <a:rPr lang="en-GB" baseline="0" dirty="0" err="1" smtClean="0"/>
              <a:t>trigraphs</a:t>
            </a:r>
            <a:r>
              <a:rPr lang="en-GB" baseline="0" dirty="0" smtClean="0"/>
              <a:t> (3 letters making one sound) - There are 26 letters (graphemes) in the English alphabet, but there are 44 spoken sounds (phonemes). This means that some sounds are represented using 2, or 3, letters together.</a:t>
            </a:r>
          </a:p>
          <a:p>
            <a:endParaRPr lang="en-GB" baseline="0" dirty="0" smtClean="0"/>
          </a:p>
          <a:p>
            <a:endParaRPr lang="en-GB" baseline="0" dirty="0" smtClean="0"/>
          </a:p>
          <a:p>
            <a:r>
              <a:rPr lang="en-GB" baseline="0" dirty="0" smtClean="0"/>
              <a:t>Phase 4 (Foundation/Year 1)</a:t>
            </a:r>
          </a:p>
          <a:p>
            <a:r>
              <a:rPr lang="en-GB" baseline="0" dirty="0" smtClean="0"/>
              <a:t>Phase 5 (Year 1/Year 2)</a:t>
            </a:r>
          </a:p>
          <a:p>
            <a:r>
              <a:rPr lang="en-GB" baseline="0" dirty="0" smtClean="0"/>
              <a:t>Phase 6 (Year 2)</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10</a:t>
            </a:fld>
            <a:endParaRPr lang="en-US"/>
          </a:p>
        </p:txBody>
      </p:sp>
    </p:spTree>
    <p:extLst>
      <p:ext uri="{BB962C8B-B14F-4D97-AF65-F5344CB8AC3E}">
        <p14:creationId xmlns:p14="http://schemas.microsoft.com/office/powerpoint/2010/main" val="89063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200" dirty="0" smtClean="0"/>
              <a:t>We do move</a:t>
            </a:r>
            <a:r>
              <a:rPr lang="en-GB" sz="1200" baseline="0" dirty="0" smtClean="0"/>
              <a:t> through this phase quite rapidly, learning 3 or 4 sounds a week which means that children can </a:t>
            </a:r>
            <a:r>
              <a:rPr lang="en-GB" sz="1200" dirty="0" smtClean="0"/>
              <a:t>rapidly expand their ability to read and spell words. </a:t>
            </a:r>
          </a:p>
          <a:p>
            <a:pPr marL="0" marR="0" indent="0" algn="l" defTabSz="914400" rtl="0" eaLnBrk="1" fontAlgn="auto" latinLnBrk="0" hangingPunct="1">
              <a:lnSpc>
                <a:spcPct val="100000"/>
              </a:lnSpc>
              <a:spcBef>
                <a:spcPct val="50000"/>
              </a:spcBef>
              <a:spcAft>
                <a:spcPts val="0"/>
              </a:spcAft>
              <a:buClrTx/>
              <a:buSzTx/>
              <a:buFontTx/>
              <a:buNone/>
              <a:tabLst/>
              <a:defRPr/>
            </a:pPr>
            <a:r>
              <a:rPr lang="en-GB" sz="1200" dirty="0" smtClean="0"/>
              <a:t>It can be an exciting time for children as they</a:t>
            </a:r>
            <a:r>
              <a:rPr lang="en-GB" sz="1200" baseline="0" dirty="0" smtClean="0"/>
              <a:t> start to be able to decode writing, and reading books are sent home for practice. </a:t>
            </a:r>
          </a:p>
          <a:p>
            <a:pPr algn="l" eaLnBrk="1" fontAlgn="auto" hangingPunct="1">
              <a:spcBef>
                <a:spcPct val="50000"/>
              </a:spcBef>
              <a:spcAft>
                <a:spcPts val="0"/>
              </a:spcAft>
              <a:defRPr/>
            </a:pPr>
            <a:endParaRPr lang="en-GB" sz="1200" dirty="0" smtClean="0"/>
          </a:p>
          <a:p>
            <a:pPr algn="l" eaLnBrk="1" fontAlgn="auto" hangingPunct="1">
              <a:spcBef>
                <a:spcPct val="50000"/>
              </a:spcBef>
              <a:spcAft>
                <a:spcPts val="0"/>
              </a:spcAft>
              <a:defRPr/>
            </a:pPr>
            <a:r>
              <a:rPr lang="en-GB" sz="1200" dirty="0" smtClean="0"/>
              <a:t>They are also taught some common tricky words, -</a:t>
            </a:r>
            <a:r>
              <a:rPr lang="en-GB" sz="1200" baseline="0" dirty="0" smtClean="0"/>
              <a:t> w</a:t>
            </a:r>
            <a:r>
              <a:rPr lang="en-GB" sz="1200" dirty="0" smtClean="0"/>
              <a:t>ords in the English language for which</a:t>
            </a:r>
            <a:r>
              <a:rPr lang="en-GB" sz="1200" baseline="0" dirty="0" smtClean="0"/>
              <a:t> the phonics code does not apply. </a:t>
            </a:r>
          </a:p>
          <a:p>
            <a:pPr algn="l" eaLnBrk="1" fontAlgn="auto" hangingPunct="1">
              <a:spcBef>
                <a:spcPct val="50000"/>
              </a:spcBef>
              <a:spcAft>
                <a:spcPts val="0"/>
              </a:spcAft>
              <a:defRPr/>
            </a:pPr>
            <a:endParaRPr lang="en-GB" sz="1200" baseline="0" dirty="0" smtClean="0"/>
          </a:p>
          <a:p>
            <a:pPr algn="l" eaLnBrk="1" fontAlgn="auto" hangingPunct="1">
              <a:spcBef>
                <a:spcPct val="50000"/>
              </a:spcBef>
              <a:spcAft>
                <a:spcPts val="0"/>
              </a:spcAft>
              <a:defRPr/>
            </a:pPr>
            <a:r>
              <a:rPr lang="en-GB" sz="1200" baseline="0" dirty="0" smtClean="0"/>
              <a:t>I, go, no, to, the</a:t>
            </a:r>
          </a:p>
          <a:p>
            <a:pPr algn="l" eaLnBrk="1" fontAlgn="auto" hangingPunct="1">
              <a:spcBef>
                <a:spcPct val="50000"/>
              </a:spcBef>
              <a:spcAft>
                <a:spcPts val="0"/>
              </a:spcAft>
              <a:defRPr/>
            </a:pPr>
            <a:endParaRPr lang="en-GB" sz="1200" baseline="0" dirty="0" smtClean="0"/>
          </a:p>
          <a:p>
            <a:pPr algn="l" eaLnBrk="1" fontAlgn="auto" hangingPunct="1">
              <a:spcBef>
                <a:spcPct val="50000"/>
              </a:spcBef>
              <a:spcAft>
                <a:spcPts val="0"/>
              </a:spcAft>
              <a:defRPr/>
            </a:pPr>
            <a:r>
              <a:rPr lang="en-GB" sz="1200" baseline="0" dirty="0" smtClean="0"/>
              <a:t>This means that children can start to read and write simple sentences. </a:t>
            </a:r>
          </a:p>
          <a:p>
            <a:pPr algn="l" eaLnBrk="1" fontAlgn="auto" hangingPunct="1">
              <a:spcBef>
                <a:spcPct val="50000"/>
              </a:spcBef>
              <a:spcAft>
                <a:spcPts val="0"/>
              </a:spcAft>
              <a:defRPr/>
            </a:pPr>
            <a:endParaRPr lang="en-GB" sz="1200" baseline="0" dirty="0" smtClean="0"/>
          </a:p>
          <a:p>
            <a:endParaRPr lang="en-GB" dirty="0"/>
          </a:p>
        </p:txBody>
      </p:sp>
      <p:sp>
        <p:nvSpPr>
          <p:cNvPr id="4" name="Slide Number Placeholder 3"/>
          <p:cNvSpPr>
            <a:spLocks noGrp="1"/>
          </p:cNvSpPr>
          <p:nvPr>
            <p:ph type="sldNum" sz="quarter" idx="10"/>
          </p:nvPr>
        </p:nvSpPr>
        <p:spPr/>
        <p:txBody>
          <a:bodyPr/>
          <a:lstStyle/>
          <a:p>
            <a:fld id="{3EE354C2-1592-984C-8B29-C2AB71CA0FB4}" type="slidenum">
              <a:rPr lang="en-US" smtClean="0"/>
              <a:t>11</a:t>
            </a:fld>
            <a:endParaRPr lang="en-US"/>
          </a:p>
        </p:txBody>
      </p:sp>
    </p:spTree>
    <p:extLst>
      <p:ext uri="{BB962C8B-B14F-4D97-AF65-F5344CB8AC3E}">
        <p14:creationId xmlns:p14="http://schemas.microsoft.com/office/powerpoint/2010/main" val="158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9471F5-6D0F-2343-8BF2-5C7C19C744E7}"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6F56-1617-634E-897F-0AAF1A5B5CD4}" type="slidenum">
              <a:rPr lang="en-US" smtClean="0"/>
              <a:t>‹#›</a:t>
            </a:fld>
            <a:endParaRPr lang="en-US"/>
          </a:p>
        </p:txBody>
      </p:sp>
    </p:spTree>
    <p:extLst>
      <p:ext uri="{BB962C8B-B14F-4D97-AF65-F5344CB8AC3E}">
        <p14:creationId xmlns:p14="http://schemas.microsoft.com/office/powerpoint/2010/main" val="1121809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471F5-6D0F-2343-8BF2-5C7C19C744E7}"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6F56-1617-634E-897F-0AAF1A5B5CD4}" type="slidenum">
              <a:rPr lang="en-US" smtClean="0"/>
              <a:t>‹#›</a:t>
            </a:fld>
            <a:endParaRPr lang="en-US"/>
          </a:p>
        </p:txBody>
      </p:sp>
    </p:spTree>
    <p:extLst>
      <p:ext uri="{BB962C8B-B14F-4D97-AF65-F5344CB8AC3E}">
        <p14:creationId xmlns:p14="http://schemas.microsoft.com/office/powerpoint/2010/main" val="50648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471F5-6D0F-2343-8BF2-5C7C19C744E7}"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6F56-1617-634E-897F-0AAF1A5B5CD4}" type="slidenum">
              <a:rPr lang="en-US" smtClean="0"/>
              <a:t>‹#›</a:t>
            </a:fld>
            <a:endParaRPr lang="en-US"/>
          </a:p>
        </p:txBody>
      </p:sp>
    </p:spTree>
    <p:extLst>
      <p:ext uri="{BB962C8B-B14F-4D97-AF65-F5344CB8AC3E}">
        <p14:creationId xmlns:p14="http://schemas.microsoft.com/office/powerpoint/2010/main" val="2086661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97600" y="1981200"/>
            <a:ext cx="5080000" cy="4114800"/>
          </a:xfrm>
        </p:spPr>
        <p:txBody>
          <a:bodyPr rtlCol="0">
            <a:normAutofit/>
          </a:bodyPr>
          <a:lstStyle/>
          <a:p>
            <a:pPr lvl="0"/>
            <a:endParaRPr lang="en-GB" noProof="0"/>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7EAF5388-CF2C-D649-9EB2-12DBA13FA11B}" type="slidenum">
              <a:rPr lang="en-GB"/>
              <a:pPr/>
              <a:t>‹#›</a:t>
            </a:fld>
            <a:endParaRPr lang="en-GB"/>
          </a:p>
        </p:txBody>
      </p:sp>
    </p:spTree>
    <p:extLst>
      <p:ext uri="{BB962C8B-B14F-4D97-AF65-F5344CB8AC3E}">
        <p14:creationId xmlns:p14="http://schemas.microsoft.com/office/powerpoint/2010/main" val="250813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245225"/>
            <a:ext cx="2844800" cy="47625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0E88D366-7DD0-FD4A-8343-2B9541CB9003}" type="slidenum">
              <a:rPr lang="en-US"/>
              <a:pPr/>
              <a:t>‹#›</a:t>
            </a:fld>
            <a:endParaRPr lang="en-US"/>
          </a:p>
        </p:txBody>
      </p:sp>
    </p:spTree>
    <p:extLst>
      <p:ext uri="{BB962C8B-B14F-4D97-AF65-F5344CB8AC3E}">
        <p14:creationId xmlns:p14="http://schemas.microsoft.com/office/powerpoint/2010/main" val="3288903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471F5-6D0F-2343-8BF2-5C7C19C744E7}"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6F56-1617-634E-897F-0AAF1A5B5CD4}" type="slidenum">
              <a:rPr lang="en-US" smtClean="0"/>
              <a:t>‹#›</a:t>
            </a:fld>
            <a:endParaRPr lang="en-US"/>
          </a:p>
        </p:txBody>
      </p:sp>
    </p:spTree>
    <p:extLst>
      <p:ext uri="{BB962C8B-B14F-4D97-AF65-F5344CB8AC3E}">
        <p14:creationId xmlns:p14="http://schemas.microsoft.com/office/powerpoint/2010/main" val="1488253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9471F5-6D0F-2343-8BF2-5C7C19C744E7}"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6F56-1617-634E-897F-0AAF1A5B5CD4}" type="slidenum">
              <a:rPr lang="en-US" smtClean="0"/>
              <a:t>‹#›</a:t>
            </a:fld>
            <a:endParaRPr lang="en-US"/>
          </a:p>
        </p:txBody>
      </p:sp>
    </p:spTree>
    <p:extLst>
      <p:ext uri="{BB962C8B-B14F-4D97-AF65-F5344CB8AC3E}">
        <p14:creationId xmlns:p14="http://schemas.microsoft.com/office/powerpoint/2010/main" val="1339126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9471F5-6D0F-2343-8BF2-5C7C19C744E7}"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6F56-1617-634E-897F-0AAF1A5B5CD4}" type="slidenum">
              <a:rPr lang="en-US" smtClean="0"/>
              <a:t>‹#›</a:t>
            </a:fld>
            <a:endParaRPr lang="en-US"/>
          </a:p>
        </p:txBody>
      </p:sp>
    </p:spTree>
    <p:extLst>
      <p:ext uri="{BB962C8B-B14F-4D97-AF65-F5344CB8AC3E}">
        <p14:creationId xmlns:p14="http://schemas.microsoft.com/office/powerpoint/2010/main" val="106545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9471F5-6D0F-2343-8BF2-5C7C19C744E7}"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926F56-1617-634E-897F-0AAF1A5B5CD4}" type="slidenum">
              <a:rPr lang="en-US" smtClean="0"/>
              <a:t>‹#›</a:t>
            </a:fld>
            <a:endParaRPr lang="en-US"/>
          </a:p>
        </p:txBody>
      </p:sp>
    </p:spTree>
    <p:extLst>
      <p:ext uri="{BB962C8B-B14F-4D97-AF65-F5344CB8AC3E}">
        <p14:creationId xmlns:p14="http://schemas.microsoft.com/office/powerpoint/2010/main" val="1407973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9471F5-6D0F-2343-8BF2-5C7C19C744E7}"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26F56-1617-634E-897F-0AAF1A5B5CD4}" type="slidenum">
              <a:rPr lang="en-US" smtClean="0"/>
              <a:t>‹#›</a:t>
            </a:fld>
            <a:endParaRPr lang="en-US"/>
          </a:p>
        </p:txBody>
      </p:sp>
    </p:spTree>
    <p:extLst>
      <p:ext uri="{BB962C8B-B14F-4D97-AF65-F5344CB8AC3E}">
        <p14:creationId xmlns:p14="http://schemas.microsoft.com/office/powerpoint/2010/main" val="691535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471F5-6D0F-2343-8BF2-5C7C19C744E7}"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926F56-1617-634E-897F-0AAF1A5B5CD4}" type="slidenum">
              <a:rPr lang="en-US" smtClean="0"/>
              <a:t>‹#›</a:t>
            </a:fld>
            <a:endParaRPr lang="en-US"/>
          </a:p>
        </p:txBody>
      </p:sp>
    </p:spTree>
    <p:extLst>
      <p:ext uri="{BB962C8B-B14F-4D97-AF65-F5344CB8AC3E}">
        <p14:creationId xmlns:p14="http://schemas.microsoft.com/office/powerpoint/2010/main" val="44978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9471F5-6D0F-2343-8BF2-5C7C19C744E7}"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6F56-1617-634E-897F-0AAF1A5B5CD4}" type="slidenum">
              <a:rPr lang="en-US" smtClean="0"/>
              <a:t>‹#›</a:t>
            </a:fld>
            <a:endParaRPr lang="en-US"/>
          </a:p>
        </p:txBody>
      </p:sp>
    </p:spTree>
    <p:extLst>
      <p:ext uri="{BB962C8B-B14F-4D97-AF65-F5344CB8AC3E}">
        <p14:creationId xmlns:p14="http://schemas.microsoft.com/office/powerpoint/2010/main" val="398982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9471F5-6D0F-2343-8BF2-5C7C19C744E7}"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6F56-1617-634E-897F-0AAF1A5B5CD4}" type="slidenum">
              <a:rPr lang="en-US" smtClean="0"/>
              <a:t>‹#›</a:t>
            </a:fld>
            <a:endParaRPr lang="en-US"/>
          </a:p>
        </p:txBody>
      </p:sp>
    </p:spTree>
    <p:extLst>
      <p:ext uri="{BB962C8B-B14F-4D97-AF65-F5344CB8AC3E}">
        <p14:creationId xmlns:p14="http://schemas.microsoft.com/office/powerpoint/2010/main" val="1246712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471F5-6D0F-2343-8BF2-5C7C19C744E7}" type="datetimeFigureOut">
              <a:rPr lang="en-US" smtClean="0"/>
              <a:t>10/4/2022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26F56-1617-634E-897F-0AAF1A5B5CD4}" type="slidenum">
              <a:rPr lang="en-US" smtClean="0"/>
              <a:t>‹#›</a:t>
            </a:fld>
            <a:endParaRPr lang="en-US"/>
          </a:p>
        </p:txBody>
      </p:sp>
    </p:spTree>
    <p:extLst>
      <p:ext uri="{BB962C8B-B14F-4D97-AF65-F5344CB8AC3E}">
        <p14:creationId xmlns:p14="http://schemas.microsoft.com/office/powerpoint/2010/main" val="187756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nocookie.com/embed/UCI2mu7URBc?playlist=UCI2mu7URBc&amp;autoplay=1&amp;iv_load_policy=3&amp;loop=1&amp;modestbranding=1&amp;star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7.tiff"/><Relationship Id="rId13" Type="http://schemas.openxmlformats.org/officeDocument/2006/relationships/image" Target="../media/image52.tiff"/><Relationship Id="rId3" Type="http://schemas.openxmlformats.org/officeDocument/2006/relationships/image" Target="../media/image42.tiff"/><Relationship Id="rId7" Type="http://schemas.openxmlformats.org/officeDocument/2006/relationships/image" Target="../media/image46.tiff"/><Relationship Id="rId12" Type="http://schemas.openxmlformats.org/officeDocument/2006/relationships/image" Target="../media/image51.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5.tiff"/><Relationship Id="rId11" Type="http://schemas.openxmlformats.org/officeDocument/2006/relationships/image" Target="../media/image50.tiff"/><Relationship Id="rId5" Type="http://schemas.openxmlformats.org/officeDocument/2006/relationships/image" Target="../media/image44.tiff"/><Relationship Id="rId15" Type="http://schemas.openxmlformats.org/officeDocument/2006/relationships/image" Target="../media/image54.tiff"/><Relationship Id="rId10" Type="http://schemas.openxmlformats.org/officeDocument/2006/relationships/image" Target="../media/image49.tiff"/><Relationship Id="rId4" Type="http://schemas.openxmlformats.org/officeDocument/2006/relationships/image" Target="../media/image43.tiff"/><Relationship Id="rId9" Type="http://schemas.openxmlformats.org/officeDocument/2006/relationships/image" Target="../media/image48.tiff"/><Relationship Id="rId14" Type="http://schemas.openxmlformats.org/officeDocument/2006/relationships/image" Target="../media/image53.tiff"/></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5.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0710" y="708916"/>
            <a:ext cx="9144000" cy="5638618"/>
          </a:xfrm>
        </p:spPr>
        <p:txBody>
          <a:bodyPr>
            <a:normAutofit/>
          </a:bodyPr>
          <a:lstStyle/>
          <a:p>
            <a:r>
              <a:rPr lang="en-US" sz="9600" dirty="0" smtClean="0">
                <a:latin typeface="Century Gothic" panose="020B0502020202020204" pitchFamily="34" charset="0"/>
                <a:ea typeface="Comic Sans MS" charset="0"/>
                <a:cs typeface="Comic Sans MS" charset="0"/>
              </a:rPr>
              <a:t>Phonics</a:t>
            </a:r>
            <a:r>
              <a:rPr lang="en-US" sz="9600" dirty="0" smtClean="0">
                <a:solidFill>
                  <a:srgbClr val="C00000"/>
                </a:solidFill>
                <a:latin typeface="Comic Sans MS" charset="0"/>
                <a:ea typeface="Comic Sans MS" charset="0"/>
                <a:cs typeface="Comic Sans MS" charset="0"/>
              </a:rPr>
              <a:t/>
            </a:r>
            <a:br>
              <a:rPr lang="en-US" sz="9600" dirty="0" smtClean="0">
                <a:solidFill>
                  <a:srgbClr val="C00000"/>
                </a:solidFill>
                <a:latin typeface="Comic Sans MS" charset="0"/>
                <a:ea typeface="Comic Sans MS" charset="0"/>
                <a:cs typeface="Comic Sans MS" charset="0"/>
              </a:rPr>
            </a:br>
            <a:r>
              <a:rPr lang="en-US" sz="9600" dirty="0">
                <a:solidFill>
                  <a:srgbClr val="C00000"/>
                </a:solidFill>
                <a:latin typeface="Comic Sans MS" charset="0"/>
                <a:ea typeface="Comic Sans MS" charset="0"/>
                <a:cs typeface="Comic Sans MS" charset="0"/>
              </a:rPr>
              <a:t/>
            </a:r>
            <a:br>
              <a:rPr lang="en-US" sz="9600" dirty="0">
                <a:solidFill>
                  <a:srgbClr val="C00000"/>
                </a:solidFill>
                <a:latin typeface="Comic Sans MS" charset="0"/>
                <a:ea typeface="Comic Sans MS" charset="0"/>
                <a:cs typeface="Comic Sans MS" charset="0"/>
              </a:rPr>
            </a:br>
            <a:endParaRPr lang="en-US" sz="4400" dirty="0">
              <a:solidFill>
                <a:srgbClr val="C00000"/>
              </a:solidFill>
              <a:latin typeface="Comic Sans MS" charset="0"/>
              <a:ea typeface="Comic Sans MS" charset="0"/>
              <a:cs typeface="Comic Sans MS" charset="0"/>
            </a:endParaRPr>
          </a:p>
        </p:txBody>
      </p:sp>
      <p:sp>
        <p:nvSpPr>
          <p:cNvPr id="5" name="AutoShape 2" descr="Letters and Sounds">
            <a:extLst>
              <a:ext uri="{FF2B5EF4-FFF2-40B4-BE49-F238E27FC236}">
                <a16:creationId xmlns:a16="http://schemas.microsoft.com/office/drawing/2014/main" id="{28AB3E8C-ABFB-4C0C-B1C8-F27DA2C724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236" y="254309"/>
            <a:ext cx="2672195" cy="1929514"/>
          </a:xfrm>
          <a:prstGeom prst="rect">
            <a:avLst/>
          </a:prstGeom>
        </p:spPr>
      </p:pic>
    </p:spTree>
    <p:extLst>
      <p:ext uri="{BB962C8B-B14F-4D97-AF65-F5344CB8AC3E}">
        <p14:creationId xmlns:p14="http://schemas.microsoft.com/office/powerpoint/2010/main" val="2105034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dirty="0" smtClean="0">
                <a:latin typeface="Century Gothic" panose="020B0502020202020204" pitchFamily="34" charset="0"/>
              </a:rPr>
              <a:t>The 6 Phases of Phonics</a:t>
            </a:r>
            <a:endParaRPr lang="en-GB" dirty="0">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64334422"/>
              </p:ext>
            </p:extLst>
          </p:nvPr>
        </p:nvGraphicFramePr>
        <p:xfrm>
          <a:off x="634481" y="719665"/>
          <a:ext cx="10719318" cy="5650555"/>
        </p:xfrm>
        <a:graphic>
          <a:graphicData uri="http://schemas.openxmlformats.org/drawingml/2006/table">
            <a:tbl>
              <a:tblPr firstRow="1" bandRow="1">
                <a:tableStyleId>{5C22544A-7EE6-4342-B048-85BDC9FD1C3A}</a:tableStyleId>
              </a:tblPr>
              <a:tblGrid>
                <a:gridCol w="2015413">
                  <a:extLst>
                    <a:ext uri="{9D8B030D-6E8A-4147-A177-3AD203B41FA5}">
                      <a16:colId xmlns:a16="http://schemas.microsoft.com/office/drawing/2014/main" val="3973103029"/>
                    </a:ext>
                  </a:extLst>
                </a:gridCol>
                <a:gridCol w="2593910">
                  <a:extLst>
                    <a:ext uri="{9D8B030D-6E8A-4147-A177-3AD203B41FA5}">
                      <a16:colId xmlns:a16="http://schemas.microsoft.com/office/drawing/2014/main" val="1321927112"/>
                    </a:ext>
                  </a:extLst>
                </a:gridCol>
                <a:gridCol w="6109995">
                  <a:extLst>
                    <a:ext uri="{9D8B030D-6E8A-4147-A177-3AD203B41FA5}">
                      <a16:colId xmlns:a16="http://schemas.microsoft.com/office/drawing/2014/main" val="1467831536"/>
                    </a:ext>
                  </a:extLst>
                </a:gridCol>
              </a:tblGrid>
              <a:tr h="800927">
                <a:tc>
                  <a:txBody>
                    <a:bodyPr/>
                    <a:lstStyle/>
                    <a:p>
                      <a:pPr algn="ctr"/>
                      <a:r>
                        <a:rPr lang="en-GB" sz="2400" b="1" dirty="0" smtClean="0">
                          <a:latin typeface="Century Gothic" panose="020B0502020202020204" pitchFamily="34" charset="0"/>
                        </a:rPr>
                        <a:t>Phase/Level</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When is this taught?</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What does it cover?</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4113929217"/>
                  </a:ext>
                </a:extLst>
              </a:tr>
              <a:tr h="800927">
                <a:tc>
                  <a:txBody>
                    <a:bodyPr/>
                    <a:lstStyle/>
                    <a:p>
                      <a:pPr algn="ctr"/>
                      <a:r>
                        <a:rPr lang="en-GB" sz="2400" b="1" dirty="0" smtClean="0">
                          <a:latin typeface="Century Gothic" panose="020B0502020202020204" pitchFamily="34" charset="0"/>
                        </a:rPr>
                        <a:t>1</a:t>
                      </a:r>
                    </a:p>
                  </a:txBody>
                  <a:tcPr anchor="ctr"/>
                </a:tc>
                <a:tc>
                  <a:txBody>
                    <a:bodyPr/>
                    <a:lstStyle/>
                    <a:p>
                      <a:pPr algn="ctr"/>
                      <a:r>
                        <a:rPr lang="en-GB" sz="2400" b="1" dirty="0" smtClean="0">
                          <a:latin typeface="Century Gothic" panose="020B0502020202020204" pitchFamily="34" charset="0"/>
                        </a:rPr>
                        <a:t>Preschool/ 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Listening &amp; attention skills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835443526"/>
                  </a:ext>
                </a:extLst>
              </a:tr>
              <a:tr h="800927">
                <a:tc>
                  <a:txBody>
                    <a:bodyPr/>
                    <a:lstStyle/>
                    <a:p>
                      <a:pPr algn="ctr"/>
                      <a:r>
                        <a:rPr lang="en-GB" sz="2400" b="1" dirty="0" smtClean="0">
                          <a:latin typeface="Century Gothic" panose="020B0502020202020204" pitchFamily="34" charset="0"/>
                        </a:rPr>
                        <a:t>2</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Alphabet</a:t>
                      </a:r>
                      <a:r>
                        <a:rPr lang="en-GB" sz="2400" b="1" baseline="0" dirty="0" smtClean="0">
                          <a:latin typeface="Century Gothic" panose="020B0502020202020204" pitchFamily="34" charset="0"/>
                        </a:rPr>
                        <a:t> sounds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659338179"/>
                  </a:ext>
                </a:extLst>
              </a:tr>
              <a:tr h="800927">
                <a:tc>
                  <a:txBody>
                    <a:bodyPr/>
                    <a:lstStyle/>
                    <a:p>
                      <a:pPr algn="ctr"/>
                      <a:r>
                        <a:rPr lang="en-GB" sz="2400" b="1" dirty="0" smtClean="0">
                          <a:latin typeface="Century Gothic" panose="020B0502020202020204" pitchFamily="34" charset="0"/>
                        </a:rPr>
                        <a:t>3</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72607590"/>
                  </a:ext>
                </a:extLst>
              </a:tr>
              <a:tr h="800927">
                <a:tc>
                  <a:txBody>
                    <a:bodyPr/>
                    <a:lstStyle/>
                    <a:p>
                      <a:pPr algn="ctr"/>
                      <a:r>
                        <a:rPr lang="en-GB" sz="2400" b="1" dirty="0" smtClean="0">
                          <a:latin typeface="Century Gothic" panose="020B0502020202020204" pitchFamily="34" charset="0"/>
                        </a:rPr>
                        <a:t>4</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2650512219"/>
                  </a:ext>
                </a:extLst>
              </a:tr>
              <a:tr h="800927">
                <a:tc>
                  <a:txBody>
                    <a:bodyPr/>
                    <a:lstStyle/>
                    <a:p>
                      <a:pPr algn="ctr"/>
                      <a:r>
                        <a:rPr lang="en-GB" sz="2400" b="1" dirty="0" smtClean="0">
                          <a:latin typeface="Century Gothic" panose="020B0502020202020204" pitchFamily="34" charset="0"/>
                        </a:rPr>
                        <a:t>5</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1552223299"/>
                  </a:ext>
                </a:extLst>
              </a:tr>
              <a:tr h="800927">
                <a:tc>
                  <a:txBody>
                    <a:bodyPr/>
                    <a:lstStyle/>
                    <a:p>
                      <a:pPr algn="ctr"/>
                      <a:r>
                        <a:rPr lang="en-GB" sz="2400" b="1" dirty="0" smtClean="0">
                          <a:latin typeface="Century Gothic" panose="020B0502020202020204" pitchFamily="34" charset="0"/>
                        </a:rPr>
                        <a:t>6</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230971453"/>
                  </a:ext>
                </a:extLst>
              </a:tr>
            </a:tbl>
          </a:graphicData>
        </a:graphic>
      </p:graphicFrame>
    </p:spTree>
    <p:extLst>
      <p:ext uri="{BB962C8B-B14F-4D97-AF65-F5344CB8AC3E}">
        <p14:creationId xmlns:p14="http://schemas.microsoft.com/office/powerpoint/2010/main" val="1578161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4562" y="88788"/>
            <a:ext cx="11290041" cy="1143000"/>
          </a:xfrm>
        </p:spPr>
        <p:txBody>
          <a:bodyPr rtlCol="0">
            <a:normAutofit/>
          </a:bodyPr>
          <a:lstStyle/>
          <a:p>
            <a:pPr algn="ctr">
              <a:defRPr/>
            </a:pPr>
            <a:r>
              <a:rPr lang="en-GB" sz="3200" dirty="0">
                <a:latin typeface="Century Gothic" panose="020B0502020202020204" pitchFamily="34" charset="0"/>
                <a:ea typeface="Tahoma" pitchFamily="34" charset="0"/>
              </a:rPr>
              <a:t>Children </a:t>
            </a:r>
            <a:r>
              <a:rPr lang="en-GB" sz="3200" dirty="0" smtClean="0">
                <a:latin typeface="Century Gothic" panose="020B0502020202020204" pitchFamily="34" charset="0"/>
                <a:ea typeface="Tahoma" pitchFamily="34" charset="0"/>
              </a:rPr>
              <a:t>rapidly </a:t>
            </a:r>
            <a:r>
              <a:rPr lang="en-GB" sz="3200" dirty="0">
                <a:latin typeface="Century Gothic" panose="020B0502020202020204" pitchFamily="34" charset="0"/>
                <a:ea typeface="Tahoma" pitchFamily="34" charset="0"/>
              </a:rPr>
              <a:t>begin to </a:t>
            </a:r>
            <a:r>
              <a:rPr lang="en-GB" sz="3200" dirty="0" smtClean="0">
                <a:latin typeface="Century Gothic" panose="020B0502020202020204" pitchFamily="34" charset="0"/>
                <a:ea typeface="Tahoma" pitchFamily="34" charset="0"/>
              </a:rPr>
              <a:t>read and spell </a:t>
            </a:r>
            <a:r>
              <a:rPr lang="en-GB" sz="3200" dirty="0">
                <a:latin typeface="Century Gothic" panose="020B0502020202020204" pitchFamily="34" charset="0"/>
                <a:ea typeface="Tahoma" pitchFamily="34" charset="0"/>
              </a:rPr>
              <a:t>real words</a:t>
            </a:r>
          </a:p>
        </p:txBody>
      </p:sp>
      <p:sp>
        <p:nvSpPr>
          <p:cNvPr id="30723" name="Content Placeholder 1"/>
          <p:cNvSpPr>
            <a:spLocks noGrp="1"/>
          </p:cNvSpPr>
          <p:nvPr>
            <p:ph idx="1"/>
          </p:nvPr>
        </p:nvSpPr>
        <p:spPr>
          <a:xfrm>
            <a:off x="590046" y="660288"/>
            <a:ext cx="11054557" cy="2772066"/>
          </a:xfrm>
        </p:spPr>
        <p:txBody>
          <a:bodyPr>
            <a:normAutofit/>
          </a:bodyPr>
          <a:lstStyle/>
          <a:p>
            <a:pPr eaLnBrk="1" hangingPunct="1"/>
            <a:endParaRPr lang="en-GB" sz="3200" dirty="0">
              <a:latin typeface="Comic Sans MS" panose="030F0702030302020204" pitchFamily="66" charset="0"/>
            </a:endParaRPr>
          </a:p>
          <a:p>
            <a:pPr algn="ctr" eaLnBrk="1" hangingPunct="1">
              <a:buFont typeface="Wingdings 3" charset="0"/>
              <a:buNone/>
            </a:pPr>
            <a:r>
              <a:rPr lang="en-GB" sz="3200" dirty="0">
                <a:latin typeface="Comic Sans MS" panose="030F0702030302020204" pitchFamily="66" charset="0"/>
              </a:rPr>
              <a:t>s  a  t  p  </a:t>
            </a:r>
            <a:r>
              <a:rPr lang="en-GB" sz="3200" dirty="0" err="1">
                <a:latin typeface="Comic Sans MS" panose="030F0702030302020204" pitchFamily="66" charset="0"/>
              </a:rPr>
              <a:t>i</a:t>
            </a:r>
            <a:r>
              <a:rPr lang="en-GB" sz="3200" dirty="0">
                <a:latin typeface="Comic Sans MS" panose="030F0702030302020204" pitchFamily="66" charset="0"/>
              </a:rPr>
              <a:t>  n  m  d </a:t>
            </a:r>
          </a:p>
        </p:txBody>
      </p:sp>
      <p:sp>
        <p:nvSpPr>
          <p:cNvPr id="4" name="Content Placeholder 1"/>
          <p:cNvSpPr txBox="1">
            <a:spLocks/>
          </p:cNvSpPr>
          <p:nvPr/>
        </p:nvSpPr>
        <p:spPr>
          <a:xfrm>
            <a:off x="1454237" y="1875407"/>
            <a:ext cx="9326174" cy="2092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3200" dirty="0" smtClean="0">
              <a:latin typeface="Century Gothic" panose="020B0502020202020204" pitchFamily="34" charset="0"/>
            </a:endParaRPr>
          </a:p>
          <a:p>
            <a:pPr algn="ctr">
              <a:buFont typeface="Wingdings 3" charset="0"/>
              <a:buNone/>
            </a:pPr>
            <a:r>
              <a:rPr lang="en-GB" sz="3200" dirty="0" smtClean="0">
                <a:latin typeface="Century Gothic" panose="020B0502020202020204" pitchFamily="34" charset="0"/>
              </a:rPr>
              <a:t>sat </a:t>
            </a:r>
            <a:r>
              <a:rPr lang="en-GB" sz="3200" dirty="0">
                <a:latin typeface="Century Gothic" panose="020B0502020202020204" pitchFamily="34" charset="0"/>
              </a:rPr>
              <a:t>pat tap </a:t>
            </a:r>
            <a:r>
              <a:rPr lang="en-GB" sz="3200" dirty="0" smtClean="0">
                <a:latin typeface="Century Gothic" panose="020B0502020202020204" pitchFamily="34" charset="0"/>
              </a:rPr>
              <a:t>sap at </a:t>
            </a:r>
            <a:r>
              <a:rPr lang="da-DK" sz="3200" dirty="0">
                <a:latin typeface="Century Gothic" panose="020B0502020202020204" pitchFamily="34" charset="0"/>
              </a:rPr>
              <a:t>sit sat pip man mam </a:t>
            </a:r>
            <a:r>
              <a:rPr lang="da-DK" sz="3200" dirty="0" smtClean="0">
                <a:latin typeface="Century Gothic" panose="020B0502020202020204" pitchFamily="34" charset="0"/>
              </a:rPr>
              <a:t>din </a:t>
            </a:r>
            <a:r>
              <a:rPr lang="fi-FI" sz="3200" dirty="0">
                <a:latin typeface="Century Gothic" panose="020B0502020202020204" pitchFamily="34" charset="0"/>
              </a:rPr>
              <a:t>pit tip pin mat map did </a:t>
            </a:r>
            <a:r>
              <a:rPr lang="fi-FI" sz="3200" dirty="0" smtClean="0">
                <a:latin typeface="Century Gothic" panose="020B0502020202020204" pitchFamily="34" charset="0"/>
              </a:rPr>
              <a:t>am it </a:t>
            </a:r>
            <a:r>
              <a:rPr lang="pl-PL" sz="3200" dirty="0">
                <a:latin typeface="Century Gothic" panose="020B0502020202020204" pitchFamily="34" charset="0"/>
              </a:rPr>
              <a:t>sip nip pan nap sad Tim </a:t>
            </a:r>
            <a:r>
              <a:rPr lang="en-GB" sz="3200" dirty="0">
                <a:latin typeface="Century Gothic" panose="020B0502020202020204" pitchFamily="34" charset="0"/>
              </a:rPr>
              <a:t>tin tan dad dim dip Sam </a:t>
            </a:r>
            <a:r>
              <a:rPr lang="en-GB" sz="3200" dirty="0" smtClean="0">
                <a:latin typeface="Century Gothic" panose="020B0502020202020204" pitchFamily="34" charset="0"/>
              </a:rPr>
              <a:t>and ant</a:t>
            </a:r>
            <a:r>
              <a:rPr lang="da-DK" sz="3200" dirty="0" smtClean="0">
                <a:latin typeface="Century Gothic" panose="020B0502020202020204" pitchFamily="34" charset="0"/>
              </a:rPr>
              <a:t> </a:t>
            </a:r>
            <a:endParaRPr lang="en-GB" sz="3200" dirty="0">
              <a:latin typeface="Century Gothic" panose="020B0502020202020204" pitchFamily="34" charset="0"/>
            </a:endParaRPr>
          </a:p>
        </p:txBody>
      </p:sp>
      <p:sp>
        <p:nvSpPr>
          <p:cNvPr id="5" name="Content Placeholder 1"/>
          <p:cNvSpPr txBox="1">
            <a:spLocks/>
          </p:cNvSpPr>
          <p:nvPr/>
        </p:nvSpPr>
        <p:spPr>
          <a:xfrm>
            <a:off x="1640848" y="3922167"/>
            <a:ext cx="9326174" cy="15269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3200" dirty="0" smtClean="0">
              <a:latin typeface="Century Gothic" panose="020B0502020202020204" pitchFamily="34" charset="0"/>
            </a:endParaRPr>
          </a:p>
          <a:p>
            <a:pPr algn="ctr">
              <a:buFont typeface="Wingdings 3" charset="0"/>
              <a:buNone/>
            </a:pPr>
            <a:r>
              <a:rPr lang="en-GB" sz="3200" dirty="0" smtClean="0">
                <a:solidFill>
                  <a:srgbClr val="FF0000"/>
                </a:solidFill>
                <a:latin typeface="Century Gothic" panose="020B0502020202020204" pitchFamily="34" charset="0"/>
              </a:rPr>
              <a:t>I,  the, go, no, to, </a:t>
            </a:r>
            <a:endParaRPr lang="en-GB" sz="3200" dirty="0">
              <a:solidFill>
                <a:srgbClr val="FF0000"/>
              </a:solidFill>
              <a:latin typeface="Century Gothic" panose="020B0502020202020204" pitchFamily="34" charset="0"/>
            </a:endParaRPr>
          </a:p>
        </p:txBody>
      </p:sp>
      <p:sp>
        <p:nvSpPr>
          <p:cNvPr id="7" name="Content Placeholder 1"/>
          <p:cNvSpPr txBox="1">
            <a:spLocks/>
          </p:cNvSpPr>
          <p:nvPr/>
        </p:nvSpPr>
        <p:spPr>
          <a:xfrm>
            <a:off x="1640848" y="4970306"/>
            <a:ext cx="9326174" cy="15269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3200" dirty="0" smtClean="0">
              <a:latin typeface="Century Gothic" panose="020B0502020202020204" pitchFamily="34" charset="0"/>
            </a:endParaRPr>
          </a:p>
          <a:p>
            <a:pPr algn="ctr">
              <a:buFont typeface="Wingdings 3" charset="0"/>
              <a:buNone/>
            </a:pPr>
            <a:r>
              <a:rPr lang="en-GB" sz="3200" dirty="0" smtClean="0">
                <a:latin typeface="Century Gothic" panose="020B0502020202020204" pitchFamily="34" charset="0"/>
              </a:rPr>
              <a:t>go to the mat</a:t>
            </a:r>
          </a:p>
          <a:p>
            <a:pPr algn="ctr">
              <a:buFont typeface="Wingdings 3" charset="0"/>
              <a:buNone/>
            </a:pPr>
            <a:r>
              <a:rPr lang="en-GB" sz="3200" dirty="0" smtClean="0">
                <a:latin typeface="Century Gothic" panose="020B0502020202020204" pitchFamily="34" charset="0"/>
              </a:rPr>
              <a:t>Dad and Sam at the tip</a:t>
            </a:r>
            <a:endParaRPr lang="en-GB" sz="3200" dirty="0">
              <a:latin typeface="Century Gothic" panose="020B0502020202020204" pitchFamily="34" charset="0"/>
            </a:endParaRPr>
          </a:p>
        </p:txBody>
      </p:sp>
    </p:spTree>
    <p:extLst>
      <p:ext uri="{BB962C8B-B14F-4D97-AF65-F5344CB8AC3E}">
        <p14:creationId xmlns:p14="http://schemas.microsoft.com/office/powerpoint/2010/main" val="327220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anim calcmode="lin" valueType="num">
                                      <p:cBhvr additive="base">
                                        <p:cTn id="9"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723" grpId="0" build="p"/>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dirty="0" smtClean="0">
                <a:latin typeface="Century Gothic" panose="020B0502020202020204" pitchFamily="34" charset="0"/>
              </a:rPr>
              <a:t>The 6 Phases of Phonics</a:t>
            </a:r>
            <a:endParaRPr lang="en-GB" dirty="0">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84833334"/>
              </p:ext>
            </p:extLst>
          </p:nvPr>
        </p:nvGraphicFramePr>
        <p:xfrm>
          <a:off x="634481" y="719665"/>
          <a:ext cx="10719318" cy="5672588"/>
        </p:xfrm>
        <a:graphic>
          <a:graphicData uri="http://schemas.openxmlformats.org/drawingml/2006/table">
            <a:tbl>
              <a:tblPr firstRow="1" bandRow="1">
                <a:tableStyleId>{5C22544A-7EE6-4342-B048-85BDC9FD1C3A}</a:tableStyleId>
              </a:tblPr>
              <a:tblGrid>
                <a:gridCol w="2015413">
                  <a:extLst>
                    <a:ext uri="{9D8B030D-6E8A-4147-A177-3AD203B41FA5}">
                      <a16:colId xmlns:a16="http://schemas.microsoft.com/office/drawing/2014/main" val="3973103029"/>
                    </a:ext>
                  </a:extLst>
                </a:gridCol>
                <a:gridCol w="2593910">
                  <a:extLst>
                    <a:ext uri="{9D8B030D-6E8A-4147-A177-3AD203B41FA5}">
                      <a16:colId xmlns:a16="http://schemas.microsoft.com/office/drawing/2014/main" val="1321927112"/>
                    </a:ext>
                  </a:extLst>
                </a:gridCol>
                <a:gridCol w="6109995">
                  <a:extLst>
                    <a:ext uri="{9D8B030D-6E8A-4147-A177-3AD203B41FA5}">
                      <a16:colId xmlns:a16="http://schemas.microsoft.com/office/drawing/2014/main" val="1467831536"/>
                    </a:ext>
                  </a:extLst>
                </a:gridCol>
              </a:tblGrid>
              <a:tr h="800927">
                <a:tc>
                  <a:txBody>
                    <a:bodyPr/>
                    <a:lstStyle/>
                    <a:p>
                      <a:pPr algn="ctr"/>
                      <a:r>
                        <a:rPr lang="en-GB" sz="2400" b="1" dirty="0" smtClean="0">
                          <a:latin typeface="Century Gothic" panose="020B0502020202020204" pitchFamily="34" charset="0"/>
                        </a:rPr>
                        <a:t>Phase/Level</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When is this taught?</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What does it cover?</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4113929217"/>
                  </a:ext>
                </a:extLst>
              </a:tr>
              <a:tr h="800927">
                <a:tc>
                  <a:txBody>
                    <a:bodyPr/>
                    <a:lstStyle/>
                    <a:p>
                      <a:pPr algn="ctr"/>
                      <a:r>
                        <a:rPr lang="en-GB" sz="2400" b="1" dirty="0" smtClean="0">
                          <a:latin typeface="Century Gothic" panose="020B0502020202020204" pitchFamily="34" charset="0"/>
                        </a:rPr>
                        <a:t>1</a:t>
                      </a:r>
                    </a:p>
                  </a:txBody>
                  <a:tcPr anchor="ctr"/>
                </a:tc>
                <a:tc>
                  <a:txBody>
                    <a:bodyPr/>
                    <a:lstStyle/>
                    <a:p>
                      <a:pPr algn="ctr"/>
                      <a:r>
                        <a:rPr lang="en-GB" sz="2400" b="1" dirty="0" smtClean="0">
                          <a:latin typeface="Century Gothic" panose="020B0502020202020204" pitchFamily="34" charset="0"/>
                        </a:rPr>
                        <a:t>Preschool/ 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Listening &amp; attention skills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835443526"/>
                  </a:ext>
                </a:extLst>
              </a:tr>
              <a:tr h="800927">
                <a:tc>
                  <a:txBody>
                    <a:bodyPr/>
                    <a:lstStyle/>
                    <a:p>
                      <a:pPr algn="ctr"/>
                      <a:r>
                        <a:rPr lang="en-GB" sz="2400" b="1" dirty="0" smtClean="0">
                          <a:latin typeface="Century Gothic" panose="020B0502020202020204" pitchFamily="34" charset="0"/>
                        </a:rPr>
                        <a:t>2</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Alphabet</a:t>
                      </a:r>
                      <a:r>
                        <a:rPr lang="en-GB" sz="2400" b="1" baseline="0" dirty="0" smtClean="0">
                          <a:latin typeface="Century Gothic" panose="020B0502020202020204" pitchFamily="34" charset="0"/>
                        </a:rPr>
                        <a:t> sounds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659338179"/>
                  </a:ext>
                </a:extLst>
              </a:tr>
              <a:tr h="800927">
                <a:tc>
                  <a:txBody>
                    <a:bodyPr/>
                    <a:lstStyle/>
                    <a:p>
                      <a:pPr algn="ctr"/>
                      <a:r>
                        <a:rPr lang="en-GB" sz="2400" b="1" dirty="0" smtClean="0">
                          <a:latin typeface="Century Gothic" panose="020B0502020202020204" pitchFamily="34" charset="0"/>
                        </a:rPr>
                        <a:t>3</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Alphabet sounds + digraphs &amp; </a:t>
                      </a:r>
                      <a:r>
                        <a:rPr lang="en-GB" sz="2400" b="1" dirty="0" err="1" smtClean="0">
                          <a:latin typeface="Century Gothic" panose="020B0502020202020204" pitchFamily="34" charset="0"/>
                        </a:rPr>
                        <a:t>trigraphs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72607590"/>
                  </a:ext>
                </a:extLst>
              </a:tr>
              <a:tr h="800927">
                <a:tc>
                  <a:txBody>
                    <a:bodyPr/>
                    <a:lstStyle/>
                    <a:p>
                      <a:pPr algn="ctr"/>
                      <a:r>
                        <a:rPr lang="en-GB" sz="2400" b="1" dirty="0" smtClean="0">
                          <a:latin typeface="Century Gothic" panose="020B0502020202020204" pitchFamily="34" charset="0"/>
                        </a:rPr>
                        <a:t>4</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r>
                        <a:rPr lang="en-GB" sz="2400" b="1" baseline="0" dirty="0" smtClean="0">
                          <a:latin typeface="Century Gothic" panose="020B0502020202020204" pitchFamily="34" charset="0"/>
                        </a:rPr>
                        <a:t> Year 1</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2650512219"/>
                  </a:ext>
                </a:extLst>
              </a:tr>
              <a:tr h="800927">
                <a:tc>
                  <a:txBody>
                    <a:bodyPr/>
                    <a:lstStyle/>
                    <a:p>
                      <a:pPr algn="ctr"/>
                      <a:r>
                        <a:rPr lang="en-GB" sz="2400" b="1" dirty="0" smtClean="0">
                          <a:latin typeface="Century Gothic" panose="020B0502020202020204" pitchFamily="34" charset="0"/>
                        </a:rPr>
                        <a:t>5</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Year 1</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1552223299"/>
                  </a:ext>
                </a:extLst>
              </a:tr>
              <a:tr h="800927">
                <a:tc>
                  <a:txBody>
                    <a:bodyPr/>
                    <a:lstStyle/>
                    <a:p>
                      <a:pPr algn="ctr"/>
                      <a:r>
                        <a:rPr lang="en-GB" sz="2400" b="1" dirty="0" smtClean="0">
                          <a:latin typeface="Century Gothic" panose="020B0502020202020204" pitchFamily="34" charset="0"/>
                        </a:rPr>
                        <a:t>6</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Year 2</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230971453"/>
                  </a:ext>
                </a:extLst>
              </a:tr>
            </a:tbl>
          </a:graphicData>
        </a:graphic>
      </p:graphicFrame>
    </p:spTree>
    <p:extLst>
      <p:ext uri="{BB962C8B-B14F-4D97-AF65-F5344CB8AC3E}">
        <p14:creationId xmlns:p14="http://schemas.microsoft.com/office/powerpoint/2010/main" val="16061643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2769638" cy="1365444"/>
          </a:xfrm>
        </p:spPr>
        <p:txBody>
          <a:bodyPr>
            <a:normAutofit/>
          </a:bodyPr>
          <a:lstStyle/>
          <a:p>
            <a:pPr marL="0" indent="0">
              <a:buNone/>
            </a:pPr>
            <a:r>
              <a:rPr lang="en-GB" dirty="0" smtClean="0">
                <a:latin typeface="Century Gothic" panose="020B0502020202020204" pitchFamily="34" charset="0"/>
              </a:rPr>
              <a:t>digraph:</a:t>
            </a:r>
          </a:p>
          <a:p>
            <a:pPr marL="0" indent="0">
              <a:buNone/>
            </a:pPr>
            <a:r>
              <a:rPr lang="en-GB" b="1" dirty="0" err="1" smtClean="0">
                <a:latin typeface="Century Gothic" panose="020B0502020202020204" pitchFamily="34" charset="0"/>
              </a:rPr>
              <a:t>oa</a:t>
            </a:r>
            <a:r>
              <a:rPr lang="en-GB" dirty="0" smtClean="0">
                <a:latin typeface="Century Gothic" panose="020B0502020202020204" pitchFamily="34" charset="0"/>
              </a:rPr>
              <a:t> (as in b</a:t>
            </a:r>
            <a:r>
              <a:rPr lang="en-GB" b="1" dirty="0" smtClean="0">
                <a:latin typeface="Century Gothic" panose="020B0502020202020204" pitchFamily="34" charset="0"/>
              </a:rPr>
              <a:t>oa</a:t>
            </a:r>
            <a:r>
              <a:rPr lang="en-GB" dirty="0" smtClean="0">
                <a:latin typeface="Century Gothic" panose="020B0502020202020204" pitchFamily="34" charset="0"/>
              </a:rPr>
              <a:t>t)</a:t>
            </a:r>
          </a:p>
          <a:p>
            <a:pPr marL="0" indent="0">
              <a:buNone/>
            </a:pPr>
            <a:endParaRPr lang="en-GB" dirty="0">
              <a:latin typeface="Century Gothic" panose="020B0502020202020204" pitchFamily="34" charset="0"/>
            </a:endParaRPr>
          </a:p>
        </p:txBody>
      </p:sp>
      <p:sp>
        <p:nvSpPr>
          <p:cNvPr id="4" name="Content Placeholder 2"/>
          <p:cNvSpPr txBox="1">
            <a:spLocks/>
          </p:cNvSpPr>
          <p:nvPr/>
        </p:nvSpPr>
        <p:spPr>
          <a:xfrm>
            <a:off x="3934411" y="1825625"/>
            <a:ext cx="2811623" cy="1365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dirty="0" err="1" smtClean="0">
                <a:latin typeface="Century Gothic" panose="020B0502020202020204" pitchFamily="34" charset="0"/>
              </a:rPr>
              <a:t>trigraph</a:t>
            </a:r>
            <a:r>
              <a:rPr lang="en-GB" dirty="0" smtClean="0">
                <a:latin typeface="Century Gothic" panose="020B0502020202020204" pitchFamily="34" charset="0"/>
              </a:rPr>
              <a:t>:</a:t>
            </a:r>
          </a:p>
          <a:p>
            <a:pPr marL="0" indent="0">
              <a:buFont typeface="Arial"/>
              <a:buNone/>
            </a:pPr>
            <a:r>
              <a:rPr lang="en-GB" b="1" dirty="0" err="1" smtClean="0">
                <a:latin typeface="Century Gothic" panose="020B0502020202020204" pitchFamily="34" charset="0"/>
              </a:rPr>
              <a:t>igh</a:t>
            </a:r>
            <a:r>
              <a:rPr lang="en-GB" dirty="0" smtClean="0">
                <a:latin typeface="Century Gothic" panose="020B0502020202020204" pitchFamily="34" charset="0"/>
              </a:rPr>
              <a:t> (as in h</a:t>
            </a:r>
            <a:r>
              <a:rPr lang="en-GB" b="1" dirty="0" smtClean="0">
                <a:latin typeface="Century Gothic" panose="020B0502020202020204" pitchFamily="34" charset="0"/>
              </a:rPr>
              <a:t>igh</a:t>
            </a:r>
            <a:r>
              <a:rPr lang="en-GB" dirty="0" smtClean="0">
                <a:latin typeface="Century Gothic" panose="020B0502020202020204" pitchFamily="34" charset="0"/>
              </a:rPr>
              <a:t>)</a:t>
            </a:r>
          </a:p>
          <a:p>
            <a:pPr marL="0" indent="0">
              <a:buFont typeface="Arial"/>
              <a:buNone/>
            </a:pPr>
            <a:endParaRPr lang="en-GB" dirty="0">
              <a:latin typeface="Century Gothic" panose="020B0502020202020204" pitchFamily="34" charset="0"/>
            </a:endParaRPr>
          </a:p>
        </p:txBody>
      </p:sp>
      <p:sp>
        <p:nvSpPr>
          <p:cNvPr id="5" name="Content Placeholder 2"/>
          <p:cNvSpPr txBox="1">
            <a:spLocks/>
          </p:cNvSpPr>
          <p:nvPr/>
        </p:nvSpPr>
        <p:spPr>
          <a:xfrm>
            <a:off x="7072607" y="1825625"/>
            <a:ext cx="4607766" cy="435133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b="1" dirty="0" smtClean="0">
                <a:latin typeface="Century Gothic" panose="020B0502020202020204" pitchFamily="34" charset="0"/>
              </a:rPr>
              <a:t>Tricky</a:t>
            </a:r>
            <a:r>
              <a:rPr lang="en-GB" dirty="0" smtClean="0">
                <a:latin typeface="Century Gothic" panose="020B0502020202020204" pitchFamily="34" charset="0"/>
              </a:rPr>
              <a:t> </a:t>
            </a:r>
            <a:r>
              <a:rPr lang="en-GB" b="1" dirty="0" smtClean="0">
                <a:latin typeface="Century Gothic" panose="020B0502020202020204" pitchFamily="34" charset="0"/>
              </a:rPr>
              <a:t>words</a:t>
            </a:r>
            <a:r>
              <a:rPr lang="en-GB" dirty="0" smtClean="0">
                <a:latin typeface="Century Gothic" panose="020B0502020202020204" pitchFamily="34" charset="0"/>
              </a:rPr>
              <a:t>:</a:t>
            </a:r>
          </a:p>
          <a:p>
            <a:pPr marL="0" indent="0">
              <a:buFont typeface="Arial"/>
              <a:buNone/>
            </a:pPr>
            <a:r>
              <a:rPr lang="en-GB" dirty="0" smtClean="0">
                <a:solidFill>
                  <a:srgbClr val="FF0000"/>
                </a:solidFill>
                <a:latin typeface="Century Gothic" panose="020B0502020202020204" pitchFamily="34" charset="0"/>
              </a:rPr>
              <a:t>he</a:t>
            </a:r>
          </a:p>
          <a:p>
            <a:pPr marL="0" indent="0">
              <a:buFont typeface="Arial"/>
              <a:buNone/>
            </a:pPr>
            <a:r>
              <a:rPr lang="en-GB" dirty="0" smtClean="0">
                <a:solidFill>
                  <a:srgbClr val="FF0000"/>
                </a:solidFill>
                <a:latin typeface="Century Gothic" panose="020B0502020202020204" pitchFamily="34" charset="0"/>
              </a:rPr>
              <a:t>she</a:t>
            </a:r>
          </a:p>
          <a:p>
            <a:pPr marL="0" indent="0">
              <a:buFont typeface="Arial"/>
              <a:buNone/>
            </a:pPr>
            <a:r>
              <a:rPr lang="en-GB" dirty="0" smtClean="0">
                <a:solidFill>
                  <a:srgbClr val="FF0000"/>
                </a:solidFill>
                <a:latin typeface="Century Gothic" panose="020B0502020202020204" pitchFamily="34" charset="0"/>
              </a:rPr>
              <a:t>we</a:t>
            </a:r>
          </a:p>
          <a:p>
            <a:pPr marL="0" indent="0">
              <a:buFont typeface="Arial"/>
              <a:buNone/>
            </a:pPr>
            <a:r>
              <a:rPr lang="en-GB" dirty="0" smtClean="0">
                <a:solidFill>
                  <a:srgbClr val="FF0000"/>
                </a:solidFill>
                <a:latin typeface="Century Gothic" panose="020B0502020202020204" pitchFamily="34" charset="0"/>
              </a:rPr>
              <a:t>me</a:t>
            </a:r>
          </a:p>
          <a:p>
            <a:pPr marL="0" indent="0">
              <a:buFont typeface="Arial"/>
              <a:buNone/>
            </a:pPr>
            <a:r>
              <a:rPr lang="en-GB" dirty="0" smtClean="0">
                <a:solidFill>
                  <a:srgbClr val="FF0000"/>
                </a:solidFill>
                <a:latin typeface="Century Gothic" panose="020B0502020202020204" pitchFamily="34" charset="0"/>
              </a:rPr>
              <a:t>be</a:t>
            </a:r>
          </a:p>
          <a:p>
            <a:pPr marL="0" indent="0">
              <a:buFont typeface="Arial"/>
              <a:buNone/>
            </a:pPr>
            <a:r>
              <a:rPr lang="en-GB" dirty="0" smtClean="0">
                <a:solidFill>
                  <a:srgbClr val="FF0000"/>
                </a:solidFill>
                <a:latin typeface="Century Gothic" panose="020B0502020202020204" pitchFamily="34" charset="0"/>
              </a:rPr>
              <a:t>you</a:t>
            </a:r>
          </a:p>
          <a:p>
            <a:pPr marL="0" indent="0">
              <a:buFont typeface="Arial"/>
              <a:buNone/>
            </a:pPr>
            <a:r>
              <a:rPr lang="en-GB" dirty="0" smtClean="0">
                <a:solidFill>
                  <a:srgbClr val="FF0000"/>
                </a:solidFill>
                <a:latin typeface="Century Gothic" panose="020B0502020202020204" pitchFamily="34" charset="0"/>
              </a:rPr>
              <a:t>are</a:t>
            </a:r>
          </a:p>
          <a:p>
            <a:pPr marL="0" indent="0">
              <a:buFont typeface="Arial"/>
              <a:buNone/>
            </a:pPr>
            <a:endParaRPr lang="en-GB" dirty="0" smtClean="0">
              <a:solidFill>
                <a:srgbClr val="FF0000"/>
              </a:solidFill>
              <a:latin typeface="Century Gothic" panose="020B0502020202020204" pitchFamily="34" charset="0"/>
            </a:endParaRPr>
          </a:p>
          <a:p>
            <a:pPr marL="0" indent="0">
              <a:buFont typeface="Arial"/>
              <a:buNone/>
            </a:pPr>
            <a:r>
              <a:rPr lang="en-GB" dirty="0" smtClean="0">
                <a:solidFill>
                  <a:srgbClr val="FF0000"/>
                </a:solidFill>
                <a:latin typeface="Century Gothic" panose="020B0502020202020204" pitchFamily="34" charset="0"/>
              </a:rPr>
              <a:t>her</a:t>
            </a:r>
          </a:p>
          <a:p>
            <a:pPr marL="0" indent="0">
              <a:buFont typeface="Arial"/>
              <a:buNone/>
            </a:pPr>
            <a:r>
              <a:rPr lang="en-GB" dirty="0" smtClean="0">
                <a:solidFill>
                  <a:srgbClr val="FF0000"/>
                </a:solidFill>
                <a:latin typeface="Century Gothic" panose="020B0502020202020204" pitchFamily="34" charset="0"/>
              </a:rPr>
              <a:t>was</a:t>
            </a:r>
          </a:p>
          <a:p>
            <a:pPr marL="0" indent="0">
              <a:buFont typeface="Arial"/>
              <a:buNone/>
            </a:pPr>
            <a:r>
              <a:rPr lang="en-GB" dirty="0" smtClean="0">
                <a:solidFill>
                  <a:srgbClr val="FF0000"/>
                </a:solidFill>
                <a:latin typeface="Century Gothic" panose="020B0502020202020204" pitchFamily="34" charset="0"/>
              </a:rPr>
              <a:t>all</a:t>
            </a:r>
          </a:p>
          <a:p>
            <a:pPr marL="0" indent="0">
              <a:buFont typeface="Arial"/>
              <a:buNone/>
            </a:pPr>
            <a:r>
              <a:rPr lang="en-GB" dirty="0" smtClean="0">
                <a:solidFill>
                  <a:srgbClr val="FF0000"/>
                </a:solidFill>
                <a:latin typeface="Century Gothic" panose="020B0502020202020204" pitchFamily="34" charset="0"/>
              </a:rPr>
              <a:t>they</a:t>
            </a:r>
          </a:p>
          <a:p>
            <a:pPr marL="0" indent="0">
              <a:buFont typeface="Arial"/>
              <a:buNone/>
            </a:pPr>
            <a:r>
              <a:rPr lang="en-GB" dirty="0" smtClean="0">
                <a:solidFill>
                  <a:srgbClr val="FF0000"/>
                </a:solidFill>
                <a:latin typeface="Century Gothic" panose="020B0502020202020204" pitchFamily="34" charset="0"/>
              </a:rPr>
              <a:t>my</a:t>
            </a:r>
          </a:p>
          <a:p>
            <a:pPr marL="0" indent="0">
              <a:buFont typeface="Arial"/>
              <a:buNone/>
            </a:pPr>
            <a:endParaRPr lang="en-GB" dirty="0">
              <a:solidFill>
                <a:srgbClr val="FF0000"/>
              </a:solidFill>
              <a:latin typeface="Century Gothic" panose="020B0502020202020204" pitchFamily="34" charset="0"/>
            </a:endParaRPr>
          </a:p>
        </p:txBody>
      </p:sp>
      <p:grpSp>
        <p:nvGrpSpPr>
          <p:cNvPr id="2" name="Group 1"/>
          <p:cNvGrpSpPr/>
          <p:nvPr/>
        </p:nvGrpSpPr>
        <p:grpSpPr>
          <a:xfrm>
            <a:off x="894184" y="3347777"/>
            <a:ext cx="4872134" cy="2829186"/>
            <a:chOff x="894184" y="3347777"/>
            <a:chExt cx="4872134" cy="2829186"/>
          </a:xfrm>
        </p:grpSpPr>
        <p:sp>
          <p:nvSpPr>
            <p:cNvPr id="6" name="Content Placeholder 2"/>
            <p:cNvSpPr txBox="1">
              <a:spLocks/>
            </p:cNvSpPr>
            <p:nvPr/>
          </p:nvSpPr>
          <p:spPr>
            <a:xfrm>
              <a:off x="894184" y="3347777"/>
              <a:ext cx="4872134" cy="2829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dirty="0" smtClean="0">
                  <a:latin typeface="Century Gothic" panose="020B0502020202020204" pitchFamily="34" charset="0"/>
                </a:rPr>
                <a:t>fi</a:t>
              </a:r>
              <a:r>
                <a:rPr lang="en-GB" b="1" u="sng" dirty="0" smtClean="0">
                  <a:latin typeface="Century Gothic" panose="020B0502020202020204" pitchFamily="34" charset="0"/>
                </a:rPr>
                <a:t>zz</a:t>
              </a:r>
            </a:p>
            <a:p>
              <a:pPr marL="0" indent="0">
                <a:buFont typeface="Arial"/>
                <a:buNone/>
              </a:pPr>
              <a:r>
                <a:rPr lang="en-GB" b="1" u="sng" dirty="0" smtClean="0">
                  <a:latin typeface="Century Gothic" panose="020B0502020202020204" pitchFamily="34" charset="0"/>
                </a:rPr>
                <a:t>ch</a:t>
              </a:r>
              <a:r>
                <a:rPr lang="en-GB" dirty="0" smtClean="0">
                  <a:latin typeface="Century Gothic" panose="020B0502020202020204" pitchFamily="34" charset="0"/>
                </a:rPr>
                <a:t>ip</a:t>
              </a:r>
            </a:p>
            <a:p>
              <a:pPr marL="0" indent="0">
                <a:buFont typeface="Arial"/>
                <a:buNone/>
              </a:pPr>
              <a:r>
                <a:rPr lang="en-GB" b="1" dirty="0" smtClean="0">
                  <a:latin typeface="Century Gothic" panose="020B0502020202020204" pitchFamily="34" charset="0"/>
                </a:rPr>
                <a:t>shee</a:t>
              </a:r>
              <a:r>
                <a:rPr lang="en-GB" dirty="0" smtClean="0">
                  <a:latin typeface="Century Gothic" panose="020B0502020202020204" pitchFamily="34" charset="0"/>
                </a:rPr>
                <a:t>p</a:t>
              </a:r>
            </a:p>
            <a:p>
              <a:pPr marL="0" indent="0">
                <a:buFont typeface="Arial"/>
                <a:buNone/>
              </a:pPr>
              <a:r>
                <a:rPr lang="en-GB" dirty="0" smtClean="0">
                  <a:latin typeface="Century Gothic" panose="020B0502020202020204" pitchFamily="34" charset="0"/>
                </a:rPr>
                <a:t>l</a:t>
              </a:r>
              <a:r>
                <a:rPr lang="en-GB" b="1" u="sng" dirty="0" smtClean="0">
                  <a:latin typeface="Century Gothic" panose="020B0502020202020204" pitchFamily="34" charset="0"/>
                </a:rPr>
                <a:t>igh</a:t>
              </a:r>
              <a:r>
                <a:rPr lang="en-GB" dirty="0" smtClean="0">
                  <a:latin typeface="Century Gothic" panose="020B0502020202020204" pitchFamily="34" charset="0"/>
                </a:rPr>
                <a:t>t</a:t>
              </a:r>
            </a:p>
            <a:p>
              <a:pPr marL="0" indent="0">
                <a:buFont typeface="Arial"/>
                <a:buNone/>
              </a:pPr>
              <a:endParaRPr lang="en-GB" dirty="0" smtClean="0">
                <a:latin typeface="Century Gothic" panose="020B0502020202020204" pitchFamily="34" charset="0"/>
              </a:endParaRPr>
            </a:p>
            <a:p>
              <a:pPr marL="0" indent="0">
                <a:buFont typeface="Arial"/>
                <a:buNone/>
              </a:pPr>
              <a:endParaRPr lang="en-GB" dirty="0">
                <a:latin typeface="Century Gothic" panose="020B0502020202020204" pitchFamily="34" charset="0"/>
              </a:endParaRPr>
            </a:p>
          </p:txBody>
        </p:sp>
        <p:cxnSp>
          <p:nvCxnSpPr>
            <p:cNvPr id="10" name="Straight Connector 9"/>
            <p:cNvCxnSpPr/>
            <p:nvPr/>
          </p:nvCxnSpPr>
          <p:spPr>
            <a:xfrm>
              <a:off x="1026367" y="4777274"/>
              <a:ext cx="2317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73155" y="4777274"/>
              <a:ext cx="2317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481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dirty="0" smtClean="0">
                <a:latin typeface="Century Gothic" panose="020B0502020202020204" pitchFamily="34" charset="0"/>
              </a:rPr>
              <a:t>The 6 Phases of Phonics</a:t>
            </a:r>
            <a:endParaRPr lang="en-GB" dirty="0">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84833334"/>
              </p:ext>
            </p:extLst>
          </p:nvPr>
        </p:nvGraphicFramePr>
        <p:xfrm>
          <a:off x="634481" y="719665"/>
          <a:ext cx="10719318" cy="5672588"/>
        </p:xfrm>
        <a:graphic>
          <a:graphicData uri="http://schemas.openxmlformats.org/drawingml/2006/table">
            <a:tbl>
              <a:tblPr firstRow="1" bandRow="1">
                <a:tableStyleId>{5C22544A-7EE6-4342-B048-85BDC9FD1C3A}</a:tableStyleId>
              </a:tblPr>
              <a:tblGrid>
                <a:gridCol w="2015413">
                  <a:extLst>
                    <a:ext uri="{9D8B030D-6E8A-4147-A177-3AD203B41FA5}">
                      <a16:colId xmlns:a16="http://schemas.microsoft.com/office/drawing/2014/main" val="3973103029"/>
                    </a:ext>
                  </a:extLst>
                </a:gridCol>
                <a:gridCol w="2593910">
                  <a:extLst>
                    <a:ext uri="{9D8B030D-6E8A-4147-A177-3AD203B41FA5}">
                      <a16:colId xmlns:a16="http://schemas.microsoft.com/office/drawing/2014/main" val="1321927112"/>
                    </a:ext>
                  </a:extLst>
                </a:gridCol>
                <a:gridCol w="6109995">
                  <a:extLst>
                    <a:ext uri="{9D8B030D-6E8A-4147-A177-3AD203B41FA5}">
                      <a16:colId xmlns:a16="http://schemas.microsoft.com/office/drawing/2014/main" val="1467831536"/>
                    </a:ext>
                  </a:extLst>
                </a:gridCol>
              </a:tblGrid>
              <a:tr h="800927">
                <a:tc>
                  <a:txBody>
                    <a:bodyPr/>
                    <a:lstStyle/>
                    <a:p>
                      <a:pPr algn="ctr"/>
                      <a:r>
                        <a:rPr lang="en-GB" sz="2400" b="1" dirty="0" smtClean="0">
                          <a:latin typeface="Century Gothic" panose="020B0502020202020204" pitchFamily="34" charset="0"/>
                        </a:rPr>
                        <a:t>Phase/Level</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When is this taught?</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What does it cover?</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4113929217"/>
                  </a:ext>
                </a:extLst>
              </a:tr>
              <a:tr h="800927">
                <a:tc>
                  <a:txBody>
                    <a:bodyPr/>
                    <a:lstStyle/>
                    <a:p>
                      <a:pPr algn="ctr"/>
                      <a:r>
                        <a:rPr lang="en-GB" sz="2400" b="1" dirty="0" smtClean="0">
                          <a:latin typeface="Century Gothic" panose="020B0502020202020204" pitchFamily="34" charset="0"/>
                        </a:rPr>
                        <a:t>1</a:t>
                      </a:r>
                    </a:p>
                  </a:txBody>
                  <a:tcPr anchor="ctr"/>
                </a:tc>
                <a:tc>
                  <a:txBody>
                    <a:bodyPr/>
                    <a:lstStyle/>
                    <a:p>
                      <a:pPr algn="ctr"/>
                      <a:r>
                        <a:rPr lang="en-GB" sz="2400" b="1" dirty="0" smtClean="0">
                          <a:latin typeface="Century Gothic" panose="020B0502020202020204" pitchFamily="34" charset="0"/>
                        </a:rPr>
                        <a:t>Preschool/ 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Listening &amp; attention skills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835443526"/>
                  </a:ext>
                </a:extLst>
              </a:tr>
              <a:tr h="800927">
                <a:tc>
                  <a:txBody>
                    <a:bodyPr/>
                    <a:lstStyle/>
                    <a:p>
                      <a:pPr algn="ctr"/>
                      <a:r>
                        <a:rPr lang="en-GB" sz="2400" b="1" dirty="0" smtClean="0">
                          <a:latin typeface="Century Gothic" panose="020B0502020202020204" pitchFamily="34" charset="0"/>
                        </a:rPr>
                        <a:t>2</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Alphabet</a:t>
                      </a:r>
                      <a:r>
                        <a:rPr lang="en-GB" sz="2400" b="1" baseline="0" dirty="0" smtClean="0">
                          <a:latin typeface="Century Gothic" panose="020B0502020202020204" pitchFamily="34" charset="0"/>
                        </a:rPr>
                        <a:t> sounds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659338179"/>
                  </a:ext>
                </a:extLst>
              </a:tr>
              <a:tr h="800927">
                <a:tc>
                  <a:txBody>
                    <a:bodyPr/>
                    <a:lstStyle/>
                    <a:p>
                      <a:pPr algn="ctr"/>
                      <a:r>
                        <a:rPr lang="en-GB" sz="2400" b="1" dirty="0" smtClean="0">
                          <a:latin typeface="Century Gothic" panose="020B0502020202020204" pitchFamily="34" charset="0"/>
                        </a:rPr>
                        <a:t>3</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Alphabet sounds + digraphs &amp; </a:t>
                      </a:r>
                      <a:r>
                        <a:rPr lang="en-GB" sz="2400" b="1" dirty="0" err="1" smtClean="0">
                          <a:latin typeface="Century Gothic" panose="020B0502020202020204" pitchFamily="34" charset="0"/>
                        </a:rPr>
                        <a:t>trigraphs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72607590"/>
                  </a:ext>
                </a:extLst>
              </a:tr>
              <a:tr h="800927">
                <a:tc>
                  <a:txBody>
                    <a:bodyPr/>
                    <a:lstStyle/>
                    <a:p>
                      <a:pPr algn="ctr"/>
                      <a:r>
                        <a:rPr lang="en-GB" sz="2400" b="1" dirty="0" smtClean="0">
                          <a:latin typeface="Century Gothic" panose="020B0502020202020204" pitchFamily="34" charset="0"/>
                        </a:rPr>
                        <a:t>4</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r>
                        <a:rPr lang="en-GB" sz="2400" b="1" baseline="0" dirty="0" smtClean="0">
                          <a:latin typeface="Century Gothic" panose="020B0502020202020204" pitchFamily="34" charset="0"/>
                        </a:rPr>
                        <a:t> Year 1</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2650512219"/>
                  </a:ext>
                </a:extLst>
              </a:tr>
              <a:tr h="800927">
                <a:tc>
                  <a:txBody>
                    <a:bodyPr/>
                    <a:lstStyle/>
                    <a:p>
                      <a:pPr algn="ctr"/>
                      <a:r>
                        <a:rPr lang="en-GB" sz="2400" b="1" dirty="0" smtClean="0">
                          <a:latin typeface="Century Gothic" panose="020B0502020202020204" pitchFamily="34" charset="0"/>
                        </a:rPr>
                        <a:t>5</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Year 1</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1552223299"/>
                  </a:ext>
                </a:extLst>
              </a:tr>
              <a:tr h="800927">
                <a:tc>
                  <a:txBody>
                    <a:bodyPr/>
                    <a:lstStyle/>
                    <a:p>
                      <a:pPr algn="ctr"/>
                      <a:r>
                        <a:rPr lang="en-GB" sz="2400" b="1" dirty="0" smtClean="0">
                          <a:latin typeface="Century Gothic" panose="020B0502020202020204" pitchFamily="34" charset="0"/>
                        </a:rPr>
                        <a:t>6</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Year 2</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230971453"/>
                  </a:ext>
                </a:extLst>
              </a:tr>
            </a:tbl>
          </a:graphicData>
        </a:graphic>
      </p:graphicFrame>
    </p:spTree>
    <p:extLst>
      <p:ext uri="{BB962C8B-B14F-4D97-AF65-F5344CB8AC3E}">
        <p14:creationId xmlns:p14="http://schemas.microsoft.com/office/powerpoint/2010/main" val="3799781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dirty="0" smtClean="0">
                <a:latin typeface="Century Gothic" panose="020B0502020202020204" pitchFamily="34" charset="0"/>
              </a:rPr>
              <a:t>The 6 Phases of Phonics</a:t>
            </a:r>
            <a:endParaRPr lang="en-GB" dirty="0">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72698727"/>
              </p:ext>
            </p:extLst>
          </p:nvPr>
        </p:nvGraphicFramePr>
        <p:xfrm>
          <a:off x="634481" y="719665"/>
          <a:ext cx="10719318" cy="5672588"/>
        </p:xfrm>
        <a:graphic>
          <a:graphicData uri="http://schemas.openxmlformats.org/drawingml/2006/table">
            <a:tbl>
              <a:tblPr firstRow="1" bandRow="1">
                <a:tableStyleId>{5C22544A-7EE6-4342-B048-85BDC9FD1C3A}</a:tableStyleId>
              </a:tblPr>
              <a:tblGrid>
                <a:gridCol w="2015413">
                  <a:extLst>
                    <a:ext uri="{9D8B030D-6E8A-4147-A177-3AD203B41FA5}">
                      <a16:colId xmlns:a16="http://schemas.microsoft.com/office/drawing/2014/main" val="3973103029"/>
                    </a:ext>
                  </a:extLst>
                </a:gridCol>
                <a:gridCol w="2593910">
                  <a:extLst>
                    <a:ext uri="{9D8B030D-6E8A-4147-A177-3AD203B41FA5}">
                      <a16:colId xmlns:a16="http://schemas.microsoft.com/office/drawing/2014/main" val="1321927112"/>
                    </a:ext>
                  </a:extLst>
                </a:gridCol>
                <a:gridCol w="6109995">
                  <a:extLst>
                    <a:ext uri="{9D8B030D-6E8A-4147-A177-3AD203B41FA5}">
                      <a16:colId xmlns:a16="http://schemas.microsoft.com/office/drawing/2014/main" val="1467831536"/>
                    </a:ext>
                  </a:extLst>
                </a:gridCol>
              </a:tblGrid>
              <a:tr h="800927">
                <a:tc>
                  <a:txBody>
                    <a:bodyPr/>
                    <a:lstStyle/>
                    <a:p>
                      <a:pPr algn="ctr"/>
                      <a:r>
                        <a:rPr lang="en-GB" sz="2400" b="1" dirty="0" smtClean="0">
                          <a:latin typeface="Century Gothic" panose="020B0502020202020204" pitchFamily="34" charset="0"/>
                        </a:rPr>
                        <a:t>Phase/Level</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When is this taught?</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What does it cover?</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4113929217"/>
                  </a:ext>
                </a:extLst>
              </a:tr>
              <a:tr h="800927">
                <a:tc>
                  <a:txBody>
                    <a:bodyPr/>
                    <a:lstStyle/>
                    <a:p>
                      <a:pPr algn="ctr"/>
                      <a:r>
                        <a:rPr lang="en-GB" sz="2400" b="1" dirty="0" smtClean="0">
                          <a:latin typeface="Century Gothic" panose="020B0502020202020204" pitchFamily="34" charset="0"/>
                        </a:rPr>
                        <a:t>1</a:t>
                      </a:r>
                    </a:p>
                  </a:txBody>
                  <a:tcPr anchor="ctr"/>
                </a:tc>
                <a:tc>
                  <a:txBody>
                    <a:bodyPr/>
                    <a:lstStyle/>
                    <a:p>
                      <a:pPr algn="ctr"/>
                      <a:r>
                        <a:rPr lang="en-GB" sz="2400" b="1" dirty="0" smtClean="0">
                          <a:latin typeface="Century Gothic" panose="020B0502020202020204" pitchFamily="34" charset="0"/>
                        </a:rPr>
                        <a:t>Preschool/ 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Listening &amp; attention skills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835443526"/>
                  </a:ext>
                </a:extLst>
              </a:tr>
              <a:tr h="800927">
                <a:tc>
                  <a:txBody>
                    <a:bodyPr/>
                    <a:lstStyle/>
                    <a:p>
                      <a:pPr algn="ctr"/>
                      <a:r>
                        <a:rPr lang="en-GB" sz="2400" b="1" dirty="0" smtClean="0">
                          <a:latin typeface="Century Gothic" panose="020B0502020202020204" pitchFamily="34" charset="0"/>
                        </a:rPr>
                        <a:t>2</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Alphabet</a:t>
                      </a:r>
                      <a:r>
                        <a:rPr lang="en-GB" sz="2400" b="1" baseline="0" dirty="0" smtClean="0">
                          <a:latin typeface="Century Gothic" panose="020B0502020202020204" pitchFamily="34" charset="0"/>
                        </a:rPr>
                        <a:t> sounds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659338179"/>
                  </a:ext>
                </a:extLst>
              </a:tr>
              <a:tr h="800927">
                <a:tc>
                  <a:txBody>
                    <a:bodyPr/>
                    <a:lstStyle/>
                    <a:p>
                      <a:pPr algn="ctr"/>
                      <a:r>
                        <a:rPr lang="en-GB" sz="2400" b="1" dirty="0" smtClean="0">
                          <a:latin typeface="Century Gothic" panose="020B0502020202020204" pitchFamily="34" charset="0"/>
                        </a:rPr>
                        <a:t>3</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Alphabet sounds + digraphs &amp; </a:t>
                      </a:r>
                      <a:r>
                        <a:rPr lang="en-GB" sz="2400" b="1" dirty="0" err="1" smtClean="0">
                          <a:latin typeface="Century Gothic" panose="020B0502020202020204" pitchFamily="34" charset="0"/>
                        </a:rPr>
                        <a:t>trigraphs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72607590"/>
                  </a:ext>
                </a:extLst>
              </a:tr>
              <a:tr h="800927">
                <a:tc>
                  <a:txBody>
                    <a:bodyPr/>
                    <a:lstStyle/>
                    <a:p>
                      <a:pPr algn="ctr"/>
                      <a:r>
                        <a:rPr lang="en-GB" sz="2400" b="1" dirty="0" smtClean="0">
                          <a:latin typeface="Century Gothic" panose="020B0502020202020204" pitchFamily="34" charset="0"/>
                        </a:rPr>
                        <a:t>4</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r>
                        <a:rPr lang="en-GB" sz="2400" b="1" baseline="0" dirty="0" smtClean="0">
                          <a:latin typeface="Century Gothic" panose="020B0502020202020204" pitchFamily="34" charset="0"/>
                        </a:rPr>
                        <a:t> Year 1</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Longer words. More Tricky</a:t>
                      </a:r>
                      <a:r>
                        <a:rPr lang="en-GB" sz="2400" b="1" baseline="0" dirty="0" smtClean="0">
                          <a:latin typeface="Century Gothic" panose="020B0502020202020204" pitchFamily="34" charset="0"/>
                        </a:rPr>
                        <a:t> words.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2650512219"/>
                  </a:ext>
                </a:extLst>
              </a:tr>
              <a:tr h="800927">
                <a:tc>
                  <a:txBody>
                    <a:bodyPr/>
                    <a:lstStyle/>
                    <a:p>
                      <a:pPr algn="ctr"/>
                      <a:r>
                        <a:rPr lang="en-GB" sz="2400" b="1" dirty="0" smtClean="0">
                          <a:latin typeface="Century Gothic" panose="020B0502020202020204" pitchFamily="34" charset="0"/>
                        </a:rPr>
                        <a:t>5</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Year 1</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1552223299"/>
                  </a:ext>
                </a:extLst>
              </a:tr>
              <a:tr h="800927">
                <a:tc>
                  <a:txBody>
                    <a:bodyPr/>
                    <a:lstStyle/>
                    <a:p>
                      <a:pPr algn="ctr"/>
                      <a:r>
                        <a:rPr lang="en-GB" sz="2400" b="1" dirty="0" smtClean="0">
                          <a:latin typeface="Century Gothic" panose="020B0502020202020204" pitchFamily="34" charset="0"/>
                        </a:rPr>
                        <a:t>6</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Year 2</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230971453"/>
                  </a:ext>
                </a:extLst>
              </a:tr>
            </a:tbl>
          </a:graphicData>
        </a:graphic>
      </p:graphicFrame>
    </p:spTree>
    <p:extLst>
      <p:ext uri="{BB962C8B-B14F-4D97-AF65-F5344CB8AC3E}">
        <p14:creationId xmlns:p14="http://schemas.microsoft.com/office/powerpoint/2010/main" val="3904564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91886" y="458819"/>
            <a:ext cx="3135085" cy="1810073"/>
          </a:xfrm>
          <a:prstGeom prst="rect">
            <a:avLst/>
          </a:prstGeom>
          <a:noFill/>
          <a:ln w="9525">
            <a:noFill/>
            <a:miter lim="800000"/>
            <a:headEnd/>
            <a:tailEnd/>
          </a:ln>
        </p:spPr>
        <p:txBody>
          <a:bodyPr>
            <a:noAutofit/>
          </a:bodyPr>
          <a:lstStyle>
            <a:lvl1pPr>
              <a:defRPr sz="2000">
                <a:solidFill>
                  <a:schemeClr val="tx1"/>
                </a:solidFill>
                <a:latin typeface="Calibri" charset="0"/>
                <a:ea typeface="ＭＳ Ｐゴシック" charset="0"/>
              </a:defRPr>
            </a:lvl1pPr>
            <a:lvl2pPr>
              <a:defRPr sz="20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nSpc>
                <a:spcPct val="80000"/>
              </a:lnSpc>
              <a:spcBef>
                <a:spcPct val="20000"/>
              </a:spcBef>
            </a:pPr>
            <a:r>
              <a:rPr lang="en-GB" sz="3200" b="1" dirty="0" smtClean="0">
                <a:solidFill>
                  <a:srgbClr val="0070C0"/>
                </a:solidFill>
                <a:latin typeface="Century Gothic" panose="020B0502020202020204" pitchFamily="34" charset="0"/>
              </a:rPr>
              <a:t>C</a:t>
            </a:r>
            <a:r>
              <a:rPr lang="en-GB" sz="3200" b="1" dirty="0" smtClean="0">
                <a:solidFill>
                  <a:srgbClr val="00B050"/>
                </a:solidFill>
                <a:latin typeface="Century Gothic" panose="020B0502020202020204" pitchFamily="34" charset="0"/>
              </a:rPr>
              <a:t>V</a:t>
            </a:r>
            <a:r>
              <a:rPr lang="en-GB" sz="3200" b="1" dirty="0" smtClean="0">
                <a:solidFill>
                  <a:srgbClr val="0070C0"/>
                </a:solidFill>
                <a:latin typeface="Century Gothic" panose="020B0502020202020204" pitchFamily="34" charset="0"/>
              </a:rPr>
              <a:t>CC</a:t>
            </a:r>
            <a:r>
              <a:rPr lang="en-GB" sz="3200" b="1" dirty="0" smtClean="0">
                <a:latin typeface="Century Gothic" panose="020B0502020202020204" pitchFamily="34" charset="0"/>
              </a:rPr>
              <a:t> </a:t>
            </a:r>
            <a:r>
              <a:rPr lang="en-GB" sz="3200" dirty="0" smtClean="0">
                <a:latin typeface="Century Gothic" panose="020B0502020202020204" pitchFamily="34" charset="0"/>
              </a:rPr>
              <a:t>words: </a:t>
            </a:r>
          </a:p>
          <a:p>
            <a:pPr>
              <a:lnSpc>
                <a:spcPct val="80000"/>
              </a:lnSpc>
              <a:spcBef>
                <a:spcPct val="20000"/>
              </a:spcBef>
            </a:pPr>
            <a:r>
              <a:rPr lang="en-GB" sz="3200" dirty="0">
                <a:latin typeface="Century Gothic" panose="020B0502020202020204" pitchFamily="34" charset="0"/>
              </a:rPr>
              <a:t>t</a:t>
            </a:r>
            <a:r>
              <a:rPr lang="en-GB" sz="3200" dirty="0" smtClean="0">
                <a:latin typeface="Century Gothic" panose="020B0502020202020204" pitchFamily="34" charset="0"/>
              </a:rPr>
              <a:t>ent</a:t>
            </a:r>
          </a:p>
          <a:p>
            <a:pPr>
              <a:lnSpc>
                <a:spcPct val="80000"/>
              </a:lnSpc>
              <a:spcBef>
                <a:spcPct val="20000"/>
              </a:spcBef>
            </a:pPr>
            <a:r>
              <a:rPr lang="en-GB" sz="3200" dirty="0">
                <a:latin typeface="Century Gothic" panose="020B0502020202020204" pitchFamily="34" charset="0"/>
              </a:rPr>
              <a:t>d</a:t>
            </a:r>
            <a:r>
              <a:rPr lang="en-GB" sz="3200" dirty="0" smtClean="0">
                <a:latin typeface="Century Gothic" panose="020B0502020202020204" pitchFamily="34" charset="0"/>
              </a:rPr>
              <a:t>amp</a:t>
            </a:r>
          </a:p>
          <a:p>
            <a:pPr>
              <a:lnSpc>
                <a:spcPct val="80000"/>
              </a:lnSpc>
              <a:spcBef>
                <a:spcPct val="20000"/>
              </a:spcBef>
            </a:pPr>
            <a:r>
              <a:rPr lang="en-GB" sz="3200" dirty="0">
                <a:latin typeface="Century Gothic" panose="020B0502020202020204" pitchFamily="34" charset="0"/>
              </a:rPr>
              <a:t>t</a:t>
            </a:r>
            <a:r>
              <a:rPr lang="en-GB" sz="3200" dirty="0" smtClean="0">
                <a:latin typeface="Century Gothic" panose="020B0502020202020204" pitchFamily="34" charset="0"/>
              </a:rPr>
              <a:t>oast</a:t>
            </a:r>
          </a:p>
          <a:p>
            <a:pPr>
              <a:lnSpc>
                <a:spcPct val="80000"/>
              </a:lnSpc>
              <a:spcBef>
                <a:spcPct val="20000"/>
              </a:spcBef>
            </a:pPr>
            <a:r>
              <a:rPr lang="en-GB" sz="3200" dirty="0">
                <a:latin typeface="Century Gothic" panose="020B0502020202020204" pitchFamily="34" charset="0"/>
              </a:rPr>
              <a:t>c</a:t>
            </a:r>
            <a:r>
              <a:rPr lang="en-GB" sz="3200" dirty="0" smtClean="0">
                <a:latin typeface="Century Gothic" panose="020B0502020202020204" pitchFamily="34" charset="0"/>
              </a:rPr>
              <a:t>himp</a:t>
            </a:r>
          </a:p>
          <a:p>
            <a:pPr marL="342900" indent="-342900">
              <a:lnSpc>
                <a:spcPct val="80000"/>
              </a:lnSpc>
              <a:spcBef>
                <a:spcPct val="20000"/>
              </a:spcBef>
              <a:buFont typeface="Arial" charset="0"/>
              <a:buChar char="•"/>
            </a:pPr>
            <a:endParaRPr lang="en-GB" sz="3200" dirty="0" smtClean="0">
              <a:latin typeface="Century Gothic" panose="020B0502020202020204" pitchFamily="34" charset="0"/>
            </a:endParaRPr>
          </a:p>
          <a:p>
            <a:pPr>
              <a:lnSpc>
                <a:spcPct val="80000"/>
              </a:lnSpc>
              <a:spcBef>
                <a:spcPct val="20000"/>
              </a:spcBef>
            </a:pPr>
            <a:endParaRPr lang="en-GB" sz="3200" dirty="0">
              <a:latin typeface="Century Gothic" panose="020B0502020202020204" pitchFamily="34" charset="0"/>
            </a:endParaRPr>
          </a:p>
        </p:txBody>
      </p:sp>
      <p:sp>
        <p:nvSpPr>
          <p:cNvPr id="4" name="Content Placeholder 2"/>
          <p:cNvSpPr txBox="1">
            <a:spLocks/>
          </p:cNvSpPr>
          <p:nvPr/>
        </p:nvSpPr>
        <p:spPr bwMode="auto">
          <a:xfrm>
            <a:off x="391886" y="3421224"/>
            <a:ext cx="3135085" cy="1810073"/>
          </a:xfrm>
          <a:prstGeom prst="rect">
            <a:avLst/>
          </a:prstGeom>
          <a:noFill/>
          <a:ln w="9525">
            <a:noFill/>
            <a:miter lim="800000"/>
            <a:headEnd/>
            <a:tailEnd/>
          </a:ln>
        </p:spPr>
        <p:txBody>
          <a:bodyPr>
            <a:noAutofit/>
          </a:bodyPr>
          <a:lstStyle>
            <a:lvl1pPr>
              <a:defRPr sz="2000">
                <a:solidFill>
                  <a:schemeClr val="tx1"/>
                </a:solidFill>
                <a:latin typeface="Calibri" charset="0"/>
                <a:ea typeface="ＭＳ Ｐゴシック" charset="0"/>
              </a:defRPr>
            </a:lvl1pPr>
            <a:lvl2pPr>
              <a:defRPr sz="20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342900" indent="-342900">
              <a:lnSpc>
                <a:spcPct val="80000"/>
              </a:lnSpc>
              <a:spcBef>
                <a:spcPct val="20000"/>
              </a:spcBef>
            </a:pPr>
            <a:r>
              <a:rPr lang="en-GB" sz="3200" b="1" dirty="0" smtClean="0">
                <a:solidFill>
                  <a:srgbClr val="0070C0"/>
                </a:solidFill>
                <a:latin typeface="Century Gothic" panose="020B0502020202020204" pitchFamily="34" charset="0"/>
              </a:rPr>
              <a:t>CC</a:t>
            </a:r>
            <a:r>
              <a:rPr lang="en-GB" sz="3200" b="1" dirty="0" smtClean="0">
                <a:solidFill>
                  <a:srgbClr val="00B050"/>
                </a:solidFill>
                <a:latin typeface="Century Gothic" panose="020B0502020202020204" pitchFamily="34" charset="0"/>
              </a:rPr>
              <a:t>V</a:t>
            </a:r>
            <a:r>
              <a:rPr lang="en-GB" sz="3200" b="1" dirty="0" smtClean="0">
                <a:solidFill>
                  <a:srgbClr val="0070C0"/>
                </a:solidFill>
                <a:latin typeface="Century Gothic" panose="020B0502020202020204" pitchFamily="34" charset="0"/>
              </a:rPr>
              <a:t>C</a:t>
            </a:r>
            <a:r>
              <a:rPr lang="en-GB" sz="3200" dirty="0" smtClean="0">
                <a:solidFill>
                  <a:srgbClr val="0070C0"/>
                </a:solidFill>
                <a:latin typeface="Century Gothic" panose="020B0502020202020204" pitchFamily="34" charset="0"/>
              </a:rPr>
              <a:t> </a:t>
            </a:r>
            <a:r>
              <a:rPr lang="en-GB" sz="3200" dirty="0" smtClean="0">
                <a:latin typeface="Century Gothic" panose="020B0502020202020204" pitchFamily="34" charset="0"/>
              </a:rPr>
              <a:t>words: </a:t>
            </a:r>
          </a:p>
          <a:p>
            <a:pPr marL="342900" indent="-342900">
              <a:lnSpc>
                <a:spcPct val="80000"/>
              </a:lnSpc>
              <a:spcBef>
                <a:spcPct val="20000"/>
              </a:spcBef>
            </a:pPr>
            <a:r>
              <a:rPr lang="en-GB" sz="3200" dirty="0" smtClean="0">
                <a:latin typeface="Century Gothic" panose="020B0502020202020204" pitchFamily="34" charset="0"/>
              </a:rPr>
              <a:t>swim</a:t>
            </a:r>
          </a:p>
          <a:p>
            <a:pPr marL="342900" indent="-342900">
              <a:lnSpc>
                <a:spcPct val="80000"/>
              </a:lnSpc>
              <a:spcBef>
                <a:spcPct val="20000"/>
              </a:spcBef>
            </a:pPr>
            <a:r>
              <a:rPr lang="en-GB" sz="3200" dirty="0" smtClean="0">
                <a:latin typeface="Century Gothic" panose="020B0502020202020204" pitchFamily="34" charset="0"/>
              </a:rPr>
              <a:t>plum</a:t>
            </a:r>
          </a:p>
          <a:p>
            <a:pPr marL="342900" indent="-342900">
              <a:lnSpc>
                <a:spcPct val="80000"/>
              </a:lnSpc>
              <a:spcBef>
                <a:spcPct val="20000"/>
              </a:spcBef>
            </a:pPr>
            <a:r>
              <a:rPr lang="en-GB" sz="3200" dirty="0" smtClean="0">
                <a:latin typeface="Century Gothic" panose="020B0502020202020204" pitchFamily="34" charset="0"/>
              </a:rPr>
              <a:t>stork</a:t>
            </a:r>
          </a:p>
          <a:p>
            <a:pPr marL="342900" indent="-342900">
              <a:lnSpc>
                <a:spcPct val="80000"/>
              </a:lnSpc>
              <a:spcBef>
                <a:spcPct val="20000"/>
              </a:spcBef>
            </a:pPr>
            <a:r>
              <a:rPr lang="en-GB" sz="3200" dirty="0" smtClean="0">
                <a:latin typeface="Century Gothic" panose="020B0502020202020204" pitchFamily="34" charset="0"/>
              </a:rPr>
              <a:t>cream</a:t>
            </a:r>
          </a:p>
          <a:p>
            <a:pPr marL="342900" indent="-342900">
              <a:lnSpc>
                <a:spcPct val="80000"/>
              </a:lnSpc>
              <a:spcBef>
                <a:spcPct val="20000"/>
              </a:spcBef>
            </a:pPr>
            <a:r>
              <a:rPr lang="en-GB" sz="3200" dirty="0" smtClean="0">
                <a:latin typeface="Century Gothic" panose="020B0502020202020204" pitchFamily="34" charset="0"/>
              </a:rPr>
              <a:t>spoon</a:t>
            </a:r>
          </a:p>
          <a:p>
            <a:pPr marL="342900" indent="-342900">
              <a:lnSpc>
                <a:spcPct val="80000"/>
              </a:lnSpc>
              <a:spcBef>
                <a:spcPct val="20000"/>
              </a:spcBef>
              <a:buFont typeface="Arial" charset="0"/>
              <a:buChar char="•"/>
            </a:pPr>
            <a:endParaRPr lang="en-GB" sz="3200" dirty="0">
              <a:latin typeface="Century Gothic" panose="020B0502020202020204" pitchFamily="34" charset="0"/>
            </a:endParaRPr>
          </a:p>
        </p:txBody>
      </p:sp>
      <p:sp>
        <p:nvSpPr>
          <p:cNvPr id="5" name="Content Placeholder 2"/>
          <p:cNvSpPr txBox="1">
            <a:spLocks/>
          </p:cNvSpPr>
          <p:nvPr/>
        </p:nvSpPr>
        <p:spPr bwMode="auto">
          <a:xfrm>
            <a:off x="2987351" y="2653003"/>
            <a:ext cx="2463281" cy="1810073"/>
          </a:xfrm>
          <a:prstGeom prst="rect">
            <a:avLst/>
          </a:prstGeom>
          <a:noFill/>
          <a:ln w="9525">
            <a:noFill/>
            <a:miter lim="800000"/>
            <a:headEnd/>
            <a:tailEnd/>
          </a:ln>
        </p:spPr>
        <p:txBody>
          <a:bodyPr>
            <a:normAutofit/>
          </a:bodyPr>
          <a:lstStyle>
            <a:lvl1pPr>
              <a:defRPr sz="2000">
                <a:solidFill>
                  <a:schemeClr val="tx1"/>
                </a:solidFill>
                <a:latin typeface="Calibri" charset="0"/>
                <a:ea typeface="ＭＳ Ｐゴシック" charset="0"/>
              </a:defRPr>
            </a:lvl1pPr>
            <a:lvl2pPr>
              <a:defRPr sz="20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nSpc>
                <a:spcPct val="80000"/>
              </a:lnSpc>
              <a:spcBef>
                <a:spcPct val="20000"/>
              </a:spcBef>
            </a:pPr>
            <a:r>
              <a:rPr lang="en-GB" sz="5400" b="1" dirty="0" smtClean="0">
                <a:solidFill>
                  <a:srgbClr val="0070C0"/>
                </a:solidFill>
                <a:latin typeface="Century Gothic" panose="020B0502020202020204" pitchFamily="34" charset="0"/>
              </a:rPr>
              <a:t>t</a:t>
            </a:r>
            <a:r>
              <a:rPr lang="en-GB" sz="5400" b="1" dirty="0" smtClean="0">
                <a:solidFill>
                  <a:srgbClr val="00B050"/>
                </a:solidFill>
                <a:latin typeface="Century Gothic" panose="020B0502020202020204" pitchFamily="34" charset="0"/>
              </a:rPr>
              <a:t>oa</a:t>
            </a:r>
            <a:r>
              <a:rPr lang="en-GB" sz="5400" b="1" dirty="0" smtClean="0">
                <a:solidFill>
                  <a:srgbClr val="0070C0"/>
                </a:solidFill>
                <a:latin typeface="Century Gothic" panose="020B0502020202020204" pitchFamily="34" charset="0"/>
              </a:rPr>
              <a:t>st</a:t>
            </a:r>
          </a:p>
          <a:p>
            <a:pPr marL="342900" indent="-342900">
              <a:lnSpc>
                <a:spcPct val="80000"/>
              </a:lnSpc>
              <a:spcBef>
                <a:spcPct val="20000"/>
              </a:spcBef>
              <a:buFont typeface="Arial" charset="0"/>
              <a:buChar char="•"/>
            </a:pPr>
            <a:endParaRPr lang="en-GB" dirty="0" smtClean="0">
              <a:latin typeface="Century Gothic" panose="020B0502020202020204" pitchFamily="34" charset="0"/>
            </a:endParaRPr>
          </a:p>
          <a:p>
            <a:pPr>
              <a:lnSpc>
                <a:spcPct val="80000"/>
              </a:lnSpc>
              <a:spcBef>
                <a:spcPct val="20000"/>
              </a:spcBef>
            </a:pPr>
            <a:endParaRPr lang="en-GB" dirty="0">
              <a:latin typeface="Century Gothic" panose="020B0502020202020204" pitchFamily="34" charset="0"/>
            </a:endParaRPr>
          </a:p>
        </p:txBody>
      </p:sp>
      <p:sp>
        <p:nvSpPr>
          <p:cNvPr id="6" name="Content Placeholder 2"/>
          <p:cNvSpPr txBox="1">
            <a:spLocks/>
          </p:cNvSpPr>
          <p:nvPr/>
        </p:nvSpPr>
        <p:spPr bwMode="auto">
          <a:xfrm>
            <a:off x="2987351" y="3805335"/>
            <a:ext cx="2463281" cy="1810073"/>
          </a:xfrm>
          <a:prstGeom prst="rect">
            <a:avLst/>
          </a:prstGeom>
          <a:noFill/>
          <a:ln w="9525">
            <a:noFill/>
            <a:miter lim="800000"/>
            <a:headEnd/>
            <a:tailEnd/>
          </a:ln>
        </p:spPr>
        <p:txBody>
          <a:bodyPr>
            <a:normAutofit/>
          </a:bodyPr>
          <a:lstStyle>
            <a:defPPr>
              <a:defRPr lang="en-US"/>
            </a:defPPr>
            <a:lvl1pPr>
              <a:lnSpc>
                <a:spcPct val="80000"/>
              </a:lnSpc>
              <a:spcBef>
                <a:spcPct val="20000"/>
              </a:spcBef>
              <a:defRPr sz="5400" b="1">
                <a:solidFill>
                  <a:srgbClr val="0070C0"/>
                </a:solidFill>
                <a:latin typeface="Century Gothic" panose="020B0502020202020204" pitchFamily="34" charset="0"/>
                <a:ea typeface="ＭＳ Ｐゴシック" charset="0"/>
              </a:defRPr>
            </a:lvl1pPr>
            <a:lvl2pPr>
              <a:defRPr sz="2000">
                <a:latin typeface="Calibri" charset="0"/>
                <a:ea typeface="ＭＳ Ｐゴシック" charset="0"/>
              </a:defRPr>
            </a:lvl2pPr>
            <a:lvl3pPr>
              <a:defRPr sz="2000">
                <a:latin typeface="Calibri" charset="0"/>
                <a:ea typeface="ＭＳ Ｐゴシック" charset="0"/>
              </a:defRPr>
            </a:lvl3pPr>
            <a:lvl4pPr>
              <a:defRPr sz="2000">
                <a:latin typeface="Calibri" charset="0"/>
                <a:ea typeface="ＭＳ Ｐゴシック" charset="0"/>
              </a:defRPr>
            </a:lvl4pPr>
            <a:lvl5pPr>
              <a:defRPr sz="2000">
                <a:latin typeface="Calibri" charset="0"/>
                <a:ea typeface="ＭＳ Ｐゴシック" charset="0"/>
              </a:defRPr>
            </a:lvl5pPr>
            <a:lvl6pPr eaLnBrk="0" fontAlgn="base" hangingPunct="0">
              <a:spcAft>
                <a:spcPct val="0"/>
              </a:spcAft>
              <a:buFont typeface="Arial" charset="0"/>
              <a:buChar char="»"/>
              <a:defRPr sz="2000">
                <a:latin typeface="Calibri" charset="0"/>
                <a:ea typeface="ＭＳ Ｐゴシック" charset="0"/>
              </a:defRPr>
            </a:lvl6pPr>
            <a:lvl7pPr eaLnBrk="0" fontAlgn="base" hangingPunct="0">
              <a:spcAft>
                <a:spcPct val="0"/>
              </a:spcAft>
              <a:buFont typeface="Arial" charset="0"/>
              <a:buChar char="»"/>
              <a:defRPr sz="2000">
                <a:latin typeface="Calibri" charset="0"/>
                <a:ea typeface="ＭＳ Ｐゴシック" charset="0"/>
              </a:defRPr>
            </a:lvl7pPr>
            <a:lvl8pPr eaLnBrk="0" fontAlgn="base" hangingPunct="0">
              <a:spcAft>
                <a:spcPct val="0"/>
              </a:spcAft>
              <a:buFont typeface="Arial" charset="0"/>
              <a:buChar char="»"/>
              <a:defRPr sz="2000">
                <a:latin typeface="Calibri" charset="0"/>
                <a:ea typeface="ＭＳ Ｐゴシック" charset="0"/>
              </a:defRPr>
            </a:lvl8pPr>
            <a:lvl9pPr eaLnBrk="0" fontAlgn="base" hangingPunct="0">
              <a:spcAft>
                <a:spcPct val="0"/>
              </a:spcAft>
              <a:buFont typeface="Arial" charset="0"/>
              <a:buChar char="»"/>
              <a:defRPr sz="2000">
                <a:latin typeface="Calibri" charset="0"/>
                <a:ea typeface="ＭＳ Ｐゴシック" charset="0"/>
              </a:defRPr>
            </a:lvl9pPr>
          </a:lstStyle>
          <a:p>
            <a:r>
              <a:rPr lang="en-GB" dirty="0"/>
              <a:t>st</a:t>
            </a:r>
            <a:r>
              <a:rPr lang="en-GB" dirty="0">
                <a:solidFill>
                  <a:srgbClr val="00B050"/>
                </a:solidFill>
              </a:rPr>
              <a:t>or</a:t>
            </a:r>
            <a:r>
              <a:rPr lang="en-GB" dirty="0"/>
              <a:t>k</a:t>
            </a:r>
          </a:p>
          <a:p>
            <a:endParaRPr lang="en-GB" dirty="0"/>
          </a:p>
          <a:p>
            <a:endParaRPr lang="en-GB" dirty="0"/>
          </a:p>
        </p:txBody>
      </p:sp>
      <p:sp>
        <p:nvSpPr>
          <p:cNvPr id="2" name="Rectangle 1"/>
          <p:cNvSpPr/>
          <p:nvPr/>
        </p:nvSpPr>
        <p:spPr>
          <a:xfrm>
            <a:off x="8957388" y="182196"/>
            <a:ext cx="2761861" cy="6478055"/>
          </a:xfrm>
          <a:prstGeom prst="rect">
            <a:avLst/>
          </a:prstGeom>
        </p:spPr>
        <p:txBody>
          <a:bodyPr wrap="square" numCol="1">
            <a:spAutoFit/>
          </a:bodyPr>
          <a:lstStyle/>
          <a:p>
            <a:pPr marL="609600" indent="-609600">
              <a:lnSpc>
                <a:spcPct val="80000"/>
              </a:lnSpc>
            </a:pPr>
            <a:r>
              <a:rPr lang="en-GB" sz="2800" b="1" dirty="0">
                <a:solidFill>
                  <a:srgbClr val="FF0000"/>
                </a:solidFill>
                <a:latin typeface="Century Gothic" panose="020B0502020202020204" pitchFamily="34" charset="0"/>
              </a:rPr>
              <a:t>Tricky words</a:t>
            </a:r>
          </a:p>
          <a:p>
            <a:pPr marL="342900" indent="-342900">
              <a:lnSpc>
                <a:spcPct val="80000"/>
              </a:lnSpc>
              <a:spcBef>
                <a:spcPct val="20000"/>
              </a:spcBef>
            </a:pPr>
            <a:r>
              <a:rPr lang="en-GB" sz="2800" dirty="0">
                <a:solidFill>
                  <a:srgbClr val="FF0000"/>
                </a:solidFill>
                <a:latin typeface="Century Gothic" panose="020B0502020202020204" pitchFamily="34" charset="0"/>
              </a:rPr>
              <a:t>s</a:t>
            </a:r>
            <a:r>
              <a:rPr lang="en-GB" sz="2800" dirty="0" smtClean="0">
                <a:solidFill>
                  <a:srgbClr val="FF0000"/>
                </a:solidFill>
                <a:latin typeface="Century Gothic" panose="020B0502020202020204" pitchFamily="34" charset="0"/>
              </a:rPr>
              <a:t>aid</a:t>
            </a:r>
          </a:p>
          <a:p>
            <a:pPr marL="342900" indent="-342900">
              <a:lnSpc>
                <a:spcPct val="80000"/>
              </a:lnSpc>
              <a:spcBef>
                <a:spcPct val="20000"/>
              </a:spcBef>
            </a:pPr>
            <a:r>
              <a:rPr lang="en-GB" sz="2800" dirty="0" smtClean="0">
                <a:solidFill>
                  <a:srgbClr val="FF0000"/>
                </a:solidFill>
                <a:latin typeface="Century Gothic" panose="020B0502020202020204" pitchFamily="34" charset="0"/>
              </a:rPr>
              <a:t>so</a:t>
            </a:r>
          </a:p>
          <a:p>
            <a:pPr marL="342900" indent="-342900">
              <a:lnSpc>
                <a:spcPct val="80000"/>
              </a:lnSpc>
              <a:spcBef>
                <a:spcPct val="20000"/>
              </a:spcBef>
            </a:pPr>
            <a:r>
              <a:rPr lang="en-GB" sz="2800" dirty="0" smtClean="0">
                <a:solidFill>
                  <a:srgbClr val="FF0000"/>
                </a:solidFill>
                <a:latin typeface="Century Gothic" panose="020B0502020202020204" pitchFamily="34" charset="0"/>
              </a:rPr>
              <a:t>do</a:t>
            </a:r>
          </a:p>
          <a:p>
            <a:pPr marL="342900" indent="-342900">
              <a:lnSpc>
                <a:spcPct val="80000"/>
              </a:lnSpc>
              <a:spcBef>
                <a:spcPct val="20000"/>
              </a:spcBef>
            </a:pPr>
            <a:r>
              <a:rPr lang="en-GB" sz="2800" dirty="0" smtClean="0">
                <a:solidFill>
                  <a:srgbClr val="FF0000"/>
                </a:solidFill>
                <a:latin typeface="Century Gothic" panose="020B0502020202020204" pitchFamily="34" charset="0"/>
              </a:rPr>
              <a:t>have</a:t>
            </a:r>
          </a:p>
          <a:p>
            <a:pPr marL="342900" indent="-342900">
              <a:lnSpc>
                <a:spcPct val="80000"/>
              </a:lnSpc>
              <a:spcBef>
                <a:spcPct val="20000"/>
              </a:spcBef>
            </a:pPr>
            <a:r>
              <a:rPr lang="en-GB" sz="2800" dirty="0" smtClean="0">
                <a:solidFill>
                  <a:srgbClr val="FF0000"/>
                </a:solidFill>
                <a:latin typeface="Century Gothic" panose="020B0502020202020204" pitchFamily="34" charset="0"/>
              </a:rPr>
              <a:t>like</a:t>
            </a:r>
          </a:p>
          <a:p>
            <a:pPr marL="342900" indent="-342900">
              <a:lnSpc>
                <a:spcPct val="80000"/>
              </a:lnSpc>
              <a:spcBef>
                <a:spcPct val="20000"/>
              </a:spcBef>
            </a:pPr>
            <a:r>
              <a:rPr lang="en-GB" sz="2800" dirty="0" smtClean="0">
                <a:solidFill>
                  <a:srgbClr val="FF0000"/>
                </a:solidFill>
                <a:latin typeface="Century Gothic" panose="020B0502020202020204" pitchFamily="34" charset="0"/>
              </a:rPr>
              <a:t>some</a:t>
            </a:r>
          </a:p>
          <a:p>
            <a:pPr marL="342900" indent="-342900">
              <a:lnSpc>
                <a:spcPct val="80000"/>
              </a:lnSpc>
              <a:spcBef>
                <a:spcPct val="20000"/>
              </a:spcBef>
            </a:pPr>
            <a:r>
              <a:rPr lang="en-GB" sz="2800" dirty="0" smtClean="0">
                <a:solidFill>
                  <a:srgbClr val="FF0000"/>
                </a:solidFill>
                <a:latin typeface="Century Gothic" panose="020B0502020202020204" pitchFamily="34" charset="0"/>
              </a:rPr>
              <a:t>come</a:t>
            </a:r>
          </a:p>
          <a:p>
            <a:pPr marL="342900" indent="-342900">
              <a:lnSpc>
                <a:spcPct val="80000"/>
              </a:lnSpc>
              <a:spcBef>
                <a:spcPct val="20000"/>
              </a:spcBef>
            </a:pPr>
            <a:r>
              <a:rPr lang="en-GB" sz="2800" dirty="0">
                <a:solidFill>
                  <a:srgbClr val="FF0000"/>
                </a:solidFill>
                <a:latin typeface="Century Gothic" panose="020B0502020202020204" pitchFamily="34" charset="0"/>
              </a:rPr>
              <a:t>w</a:t>
            </a:r>
            <a:r>
              <a:rPr lang="en-GB" sz="2800" dirty="0" smtClean="0">
                <a:solidFill>
                  <a:srgbClr val="FF0000"/>
                </a:solidFill>
                <a:latin typeface="Century Gothic" panose="020B0502020202020204" pitchFamily="34" charset="0"/>
              </a:rPr>
              <a:t>ere</a:t>
            </a:r>
          </a:p>
          <a:p>
            <a:pPr marL="342900" indent="-342900">
              <a:lnSpc>
                <a:spcPct val="80000"/>
              </a:lnSpc>
              <a:spcBef>
                <a:spcPct val="20000"/>
              </a:spcBef>
            </a:pPr>
            <a:r>
              <a:rPr lang="en-GB" sz="2800" dirty="0">
                <a:solidFill>
                  <a:srgbClr val="FF0000"/>
                </a:solidFill>
                <a:latin typeface="Century Gothic" panose="020B0502020202020204" pitchFamily="34" charset="0"/>
              </a:rPr>
              <a:t>t</a:t>
            </a:r>
            <a:r>
              <a:rPr lang="en-GB" sz="2800" dirty="0" smtClean="0">
                <a:solidFill>
                  <a:srgbClr val="FF0000"/>
                </a:solidFill>
                <a:latin typeface="Century Gothic" panose="020B0502020202020204" pitchFamily="34" charset="0"/>
              </a:rPr>
              <a:t>here</a:t>
            </a:r>
          </a:p>
          <a:p>
            <a:pPr marL="342900" indent="-342900">
              <a:lnSpc>
                <a:spcPct val="80000"/>
              </a:lnSpc>
              <a:spcBef>
                <a:spcPct val="20000"/>
              </a:spcBef>
            </a:pPr>
            <a:r>
              <a:rPr lang="en-GB" sz="2800" dirty="0" smtClean="0">
                <a:solidFill>
                  <a:srgbClr val="FF0000"/>
                </a:solidFill>
                <a:latin typeface="Century Gothic" panose="020B0502020202020204" pitchFamily="34" charset="0"/>
              </a:rPr>
              <a:t>little</a:t>
            </a:r>
            <a:endParaRPr lang="en-GB" sz="2800" dirty="0">
              <a:solidFill>
                <a:srgbClr val="FF0000"/>
              </a:solidFill>
              <a:latin typeface="Century Gothic" panose="020B0502020202020204" pitchFamily="34" charset="0"/>
            </a:endParaRPr>
          </a:p>
          <a:p>
            <a:pPr marL="342900" indent="-342900">
              <a:lnSpc>
                <a:spcPct val="80000"/>
              </a:lnSpc>
              <a:spcBef>
                <a:spcPct val="20000"/>
              </a:spcBef>
            </a:pPr>
            <a:r>
              <a:rPr lang="en-GB" sz="2800" dirty="0">
                <a:solidFill>
                  <a:srgbClr val="FF0000"/>
                </a:solidFill>
                <a:latin typeface="Century Gothic" panose="020B0502020202020204" pitchFamily="34" charset="0"/>
              </a:rPr>
              <a:t>one</a:t>
            </a:r>
          </a:p>
          <a:p>
            <a:pPr marL="342900" indent="-342900">
              <a:lnSpc>
                <a:spcPct val="80000"/>
              </a:lnSpc>
              <a:spcBef>
                <a:spcPct val="20000"/>
              </a:spcBef>
            </a:pPr>
            <a:r>
              <a:rPr lang="en-GB" sz="2800" dirty="0">
                <a:solidFill>
                  <a:srgbClr val="FF0000"/>
                </a:solidFill>
                <a:latin typeface="Century Gothic" panose="020B0502020202020204" pitchFamily="34" charset="0"/>
              </a:rPr>
              <a:t>when</a:t>
            </a:r>
          </a:p>
          <a:p>
            <a:pPr marL="342900" indent="-342900">
              <a:lnSpc>
                <a:spcPct val="80000"/>
              </a:lnSpc>
              <a:spcBef>
                <a:spcPct val="20000"/>
              </a:spcBef>
            </a:pPr>
            <a:r>
              <a:rPr lang="en-GB" sz="2800" dirty="0" smtClean="0">
                <a:solidFill>
                  <a:srgbClr val="FF0000"/>
                </a:solidFill>
                <a:latin typeface="Century Gothic" panose="020B0502020202020204" pitchFamily="34" charset="0"/>
              </a:rPr>
              <a:t>out</a:t>
            </a:r>
          </a:p>
          <a:p>
            <a:pPr marL="342900" indent="-342900">
              <a:lnSpc>
                <a:spcPct val="80000"/>
              </a:lnSpc>
              <a:spcBef>
                <a:spcPct val="20000"/>
              </a:spcBef>
            </a:pPr>
            <a:r>
              <a:rPr lang="en-GB" sz="2800" dirty="0" smtClean="0">
                <a:solidFill>
                  <a:srgbClr val="FF0000"/>
                </a:solidFill>
                <a:latin typeface="Century Gothic" panose="020B0502020202020204" pitchFamily="34" charset="0"/>
              </a:rPr>
              <a:t>what</a:t>
            </a:r>
            <a:endParaRPr lang="en-GB" sz="2800" dirty="0">
              <a:solidFill>
                <a:srgbClr val="FF0000"/>
              </a:solidFill>
              <a:latin typeface="Century Gothic" panose="020B0502020202020204" pitchFamily="34" charset="0"/>
            </a:endParaRPr>
          </a:p>
        </p:txBody>
      </p:sp>
      <p:sp>
        <p:nvSpPr>
          <p:cNvPr id="8" name="Rectangle 7"/>
          <p:cNvSpPr/>
          <p:nvPr/>
        </p:nvSpPr>
        <p:spPr>
          <a:xfrm>
            <a:off x="5450632" y="1991281"/>
            <a:ext cx="2761861" cy="2859885"/>
          </a:xfrm>
          <a:prstGeom prst="rect">
            <a:avLst/>
          </a:prstGeom>
        </p:spPr>
        <p:txBody>
          <a:bodyPr wrap="square" numCol="1">
            <a:spAutoFit/>
          </a:bodyPr>
          <a:lstStyle/>
          <a:p>
            <a:pPr marL="609600" indent="-609600">
              <a:lnSpc>
                <a:spcPct val="80000"/>
              </a:lnSpc>
            </a:pPr>
            <a:r>
              <a:rPr lang="en-GB" sz="3200" b="1" dirty="0" smtClean="0">
                <a:latin typeface="Century Gothic" panose="020B0502020202020204" pitchFamily="34" charset="0"/>
              </a:rPr>
              <a:t>Multisyllabic</a:t>
            </a:r>
          </a:p>
          <a:p>
            <a:pPr marL="609600" indent="-609600">
              <a:lnSpc>
                <a:spcPct val="80000"/>
              </a:lnSpc>
            </a:pPr>
            <a:endParaRPr lang="en-GB" sz="3200" b="1" dirty="0">
              <a:latin typeface="Century Gothic" panose="020B0502020202020204" pitchFamily="34" charset="0"/>
            </a:endParaRPr>
          </a:p>
          <a:p>
            <a:pPr marL="609600" indent="-609600">
              <a:lnSpc>
                <a:spcPct val="80000"/>
              </a:lnSpc>
            </a:pPr>
            <a:r>
              <a:rPr lang="en-GB" sz="3200" dirty="0" smtClean="0">
                <a:latin typeface="Century Gothic" panose="020B0502020202020204" pitchFamily="34" charset="0"/>
              </a:rPr>
              <a:t>cooker</a:t>
            </a:r>
          </a:p>
          <a:p>
            <a:pPr marL="609600" indent="-609600">
              <a:lnSpc>
                <a:spcPct val="80000"/>
              </a:lnSpc>
            </a:pPr>
            <a:r>
              <a:rPr lang="en-GB" sz="3200" dirty="0" smtClean="0">
                <a:latin typeface="Century Gothic" panose="020B0502020202020204" pitchFamily="34" charset="0"/>
              </a:rPr>
              <a:t>eating</a:t>
            </a:r>
          </a:p>
          <a:p>
            <a:pPr marL="609600" indent="-609600">
              <a:lnSpc>
                <a:spcPct val="80000"/>
              </a:lnSpc>
            </a:pPr>
            <a:r>
              <a:rPr lang="en-GB" sz="3200" dirty="0" smtClean="0">
                <a:latin typeface="Century Gothic" panose="020B0502020202020204" pitchFamily="34" charset="0"/>
              </a:rPr>
              <a:t>shampoo</a:t>
            </a:r>
          </a:p>
          <a:p>
            <a:pPr marL="609600" indent="-609600">
              <a:lnSpc>
                <a:spcPct val="80000"/>
              </a:lnSpc>
            </a:pPr>
            <a:endParaRPr lang="en-GB" sz="3200" b="1" dirty="0" smtClean="0">
              <a:latin typeface="Century Gothic" panose="020B0502020202020204" pitchFamily="34" charset="0"/>
            </a:endParaRPr>
          </a:p>
          <a:p>
            <a:pPr marL="609600" indent="-609600">
              <a:lnSpc>
                <a:spcPct val="80000"/>
              </a:lnSpc>
            </a:pPr>
            <a:endParaRPr lang="en-GB" sz="3200" b="1" dirty="0">
              <a:latin typeface="Century Gothic" panose="020B0502020202020204" pitchFamily="34" charset="0"/>
            </a:endParaRPr>
          </a:p>
        </p:txBody>
      </p:sp>
    </p:spTree>
    <p:extLst>
      <p:ext uri="{BB962C8B-B14F-4D97-AF65-F5344CB8AC3E}">
        <p14:creationId xmlns:p14="http://schemas.microsoft.com/office/powerpoint/2010/main" val="1677185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6" grpId="0"/>
      <p:bldP spid="2"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dirty="0" smtClean="0">
                <a:latin typeface="Century Gothic" panose="020B0502020202020204" pitchFamily="34" charset="0"/>
              </a:rPr>
              <a:t>The 6 Phases of Phonics</a:t>
            </a:r>
            <a:endParaRPr lang="en-GB" dirty="0">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91596831"/>
              </p:ext>
            </p:extLst>
          </p:nvPr>
        </p:nvGraphicFramePr>
        <p:xfrm>
          <a:off x="634481" y="719665"/>
          <a:ext cx="10719318" cy="5672588"/>
        </p:xfrm>
        <a:graphic>
          <a:graphicData uri="http://schemas.openxmlformats.org/drawingml/2006/table">
            <a:tbl>
              <a:tblPr firstRow="1" bandRow="1">
                <a:tableStyleId>{5C22544A-7EE6-4342-B048-85BDC9FD1C3A}</a:tableStyleId>
              </a:tblPr>
              <a:tblGrid>
                <a:gridCol w="2015413">
                  <a:extLst>
                    <a:ext uri="{9D8B030D-6E8A-4147-A177-3AD203B41FA5}">
                      <a16:colId xmlns:a16="http://schemas.microsoft.com/office/drawing/2014/main" val="3973103029"/>
                    </a:ext>
                  </a:extLst>
                </a:gridCol>
                <a:gridCol w="2593910">
                  <a:extLst>
                    <a:ext uri="{9D8B030D-6E8A-4147-A177-3AD203B41FA5}">
                      <a16:colId xmlns:a16="http://schemas.microsoft.com/office/drawing/2014/main" val="1321927112"/>
                    </a:ext>
                  </a:extLst>
                </a:gridCol>
                <a:gridCol w="6109995">
                  <a:extLst>
                    <a:ext uri="{9D8B030D-6E8A-4147-A177-3AD203B41FA5}">
                      <a16:colId xmlns:a16="http://schemas.microsoft.com/office/drawing/2014/main" val="1467831536"/>
                    </a:ext>
                  </a:extLst>
                </a:gridCol>
              </a:tblGrid>
              <a:tr h="800927">
                <a:tc>
                  <a:txBody>
                    <a:bodyPr/>
                    <a:lstStyle/>
                    <a:p>
                      <a:pPr algn="ctr"/>
                      <a:r>
                        <a:rPr lang="en-GB" sz="2400" b="1" dirty="0" smtClean="0">
                          <a:latin typeface="Century Gothic" panose="020B0502020202020204" pitchFamily="34" charset="0"/>
                        </a:rPr>
                        <a:t>Phase/Level</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When is this taught?</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What does it cover?</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4113929217"/>
                  </a:ext>
                </a:extLst>
              </a:tr>
              <a:tr h="800927">
                <a:tc>
                  <a:txBody>
                    <a:bodyPr/>
                    <a:lstStyle/>
                    <a:p>
                      <a:pPr algn="ctr"/>
                      <a:r>
                        <a:rPr lang="en-GB" sz="2400" b="1" dirty="0" smtClean="0">
                          <a:latin typeface="Century Gothic" panose="020B0502020202020204" pitchFamily="34" charset="0"/>
                        </a:rPr>
                        <a:t>1</a:t>
                      </a:r>
                    </a:p>
                  </a:txBody>
                  <a:tcPr anchor="ctr"/>
                </a:tc>
                <a:tc>
                  <a:txBody>
                    <a:bodyPr/>
                    <a:lstStyle/>
                    <a:p>
                      <a:pPr algn="ctr"/>
                      <a:r>
                        <a:rPr lang="en-GB" sz="2400" b="1" dirty="0" smtClean="0">
                          <a:latin typeface="Century Gothic" panose="020B0502020202020204" pitchFamily="34" charset="0"/>
                        </a:rPr>
                        <a:t>Preschool/ 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Listening &amp; attention skills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835443526"/>
                  </a:ext>
                </a:extLst>
              </a:tr>
              <a:tr h="800927">
                <a:tc>
                  <a:txBody>
                    <a:bodyPr/>
                    <a:lstStyle/>
                    <a:p>
                      <a:pPr algn="ctr"/>
                      <a:r>
                        <a:rPr lang="en-GB" sz="2400" b="1" dirty="0" smtClean="0">
                          <a:latin typeface="Century Gothic" panose="020B0502020202020204" pitchFamily="34" charset="0"/>
                        </a:rPr>
                        <a:t>2</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Alphabet</a:t>
                      </a:r>
                      <a:r>
                        <a:rPr lang="en-GB" sz="2400" b="1" baseline="0" dirty="0" smtClean="0">
                          <a:latin typeface="Century Gothic" panose="020B0502020202020204" pitchFamily="34" charset="0"/>
                        </a:rPr>
                        <a:t> sounds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659338179"/>
                  </a:ext>
                </a:extLst>
              </a:tr>
              <a:tr h="800927">
                <a:tc>
                  <a:txBody>
                    <a:bodyPr/>
                    <a:lstStyle/>
                    <a:p>
                      <a:pPr algn="ctr"/>
                      <a:r>
                        <a:rPr lang="en-GB" sz="2400" b="1" dirty="0" smtClean="0">
                          <a:latin typeface="Century Gothic" panose="020B0502020202020204" pitchFamily="34" charset="0"/>
                        </a:rPr>
                        <a:t>3</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Alphabet sounds + digraphs &amp; </a:t>
                      </a:r>
                      <a:r>
                        <a:rPr lang="en-GB" sz="2400" b="1" dirty="0" err="1" smtClean="0">
                          <a:latin typeface="Century Gothic" panose="020B0502020202020204" pitchFamily="34" charset="0"/>
                        </a:rPr>
                        <a:t>trigraphs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72607590"/>
                  </a:ext>
                </a:extLst>
              </a:tr>
              <a:tr h="800927">
                <a:tc>
                  <a:txBody>
                    <a:bodyPr/>
                    <a:lstStyle/>
                    <a:p>
                      <a:pPr algn="ctr"/>
                      <a:r>
                        <a:rPr lang="en-GB" sz="2400" b="1" dirty="0" smtClean="0">
                          <a:latin typeface="Century Gothic" panose="020B0502020202020204" pitchFamily="34" charset="0"/>
                        </a:rPr>
                        <a:t>4</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r>
                        <a:rPr lang="en-GB" sz="2400" b="1" baseline="0" dirty="0" smtClean="0">
                          <a:latin typeface="Century Gothic" panose="020B0502020202020204" pitchFamily="34" charset="0"/>
                        </a:rPr>
                        <a:t> Year 1</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Longer words. More Tricky</a:t>
                      </a:r>
                      <a:r>
                        <a:rPr lang="en-GB" sz="2400" b="1" baseline="0" dirty="0" smtClean="0">
                          <a:latin typeface="Century Gothic" panose="020B0502020202020204" pitchFamily="34" charset="0"/>
                        </a:rPr>
                        <a:t> words.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2650512219"/>
                  </a:ext>
                </a:extLst>
              </a:tr>
              <a:tr h="800927">
                <a:tc>
                  <a:txBody>
                    <a:bodyPr/>
                    <a:lstStyle/>
                    <a:p>
                      <a:pPr algn="ctr"/>
                      <a:r>
                        <a:rPr lang="en-GB" sz="2400" b="1" dirty="0" smtClean="0">
                          <a:latin typeface="Century Gothic" panose="020B0502020202020204" pitchFamily="34" charset="0"/>
                        </a:rPr>
                        <a:t>5</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Year 1</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Alternative pronunciations/spellings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1552223299"/>
                  </a:ext>
                </a:extLst>
              </a:tr>
              <a:tr h="800927">
                <a:tc>
                  <a:txBody>
                    <a:bodyPr/>
                    <a:lstStyle/>
                    <a:p>
                      <a:pPr algn="ctr"/>
                      <a:r>
                        <a:rPr lang="en-GB" sz="2400" b="1" dirty="0" smtClean="0">
                          <a:latin typeface="Century Gothic" panose="020B0502020202020204" pitchFamily="34" charset="0"/>
                        </a:rPr>
                        <a:t>6</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Year 2</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230971453"/>
                  </a:ext>
                </a:extLst>
              </a:tr>
            </a:tbl>
          </a:graphicData>
        </a:graphic>
      </p:graphicFrame>
    </p:spTree>
    <p:extLst>
      <p:ext uri="{BB962C8B-B14F-4D97-AF65-F5344CB8AC3E}">
        <p14:creationId xmlns:p14="http://schemas.microsoft.com/office/powerpoint/2010/main" val="2588499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746146" y="3823443"/>
            <a:ext cx="10515600" cy="17946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endParaRPr lang="en-GB" sz="4400" dirty="0" smtClean="0">
              <a:latin typeface="Century Gothic" panose="020B0502020202020204" pitchFamily="34" charset="0"/>
            </a:endParaRPr>
          </a:p>
          <a:p>
            <a:pPr marL="0" indent="0" algn="ctr">
              <a:buFont typeface="Arial"/>
              <a:buNone/>
            </a:pPr>
            <a:r>
              <a:rPr lang="en-GB" sz="4400" dirty="0" smtClean="0">
                <a:latin typeface="Century Gothic" panose="020B0502020202020204" pitchFamily="34" charset="0"/>
              </a:rPr>
              <a:t>r</a:t>
            </a:r>
            <a:r>
              <a:rPr lang="en-GB" sz="4400" b="1" u="sng" dirty="0" smtClean="0">
                <a:latin typeface="Century Gothic" panose="020B0502020202020204" pitchFamily="34" charset="0"/>
              </a:rPr>
              <a:t>ai</a:t>
            </a:r>
            <a:r>
              <a:rPr lang="en-GB" sz="4400" dirty="0" smtClean="0">
                <a:latin typeface="Century Gothic" panose="020B0502020202020204" pitchFamily="34" charset="0"/>
              </a:rPr>
              <a:t>n    h</a:t>
            </a:r>
            <a:r>
              <a:rPr lang="en-GB" sz="4400" b="1" u="sng" dirty="0" smtClean="0">
                <a:latin typeface="Century Gothic" panose="020B0502020202020204" pitchFamily="34" charset="0"/>
              </a:rPr>
              <a:t>ay</a:t>
            </a:r>
            <a:r>
              <a:rPr lang="en-GB" sz="4400" dirty="0" smtClean="0">
                <a:latin typeface="Century Gothic" panose="020B0502020202020204" pitchFamily="34" charset="0"/>
              </a:rPr>
              <a:t>    m</a:t>
            </a:r>
            <a:r>
              <a:rPr lang="en-GB" sz="4400" b="1" u="sng" dirty="0" smtClean="0">
                <a:latin typeface="Century Gothic" panose="020B0502020202020204" pitchFamily="34" charset="0"/>
              </a:rPr>
              <a:t>a</a:t>
            </a:r>
            <a:r>
              <a:rPr lang="en-GB" sz="4400" dirty="0" smtClean="0">
                <a:latin typeface="Century Gothic" panose="020B0502020202020204" pitchFamily="34" charset="0"/>
              </a:rPr>
              <a:t>k</a:t>
            </a:r>
            <a:r>
              <a:rPr lang="en-GB" sz="4400" b="1" u="sng" dirty="0" smtClean="0">
                <a:latin typeface="Century Gothic" panose="020B0502020202020204" pitchFamily="34" charset="0"/>
              </a:rPr>
              <a:t>e</a:t>
            </a:r>
            <a:r>
              <a:rPr lang="en-GB" sz="4400" dirty="0" smtClean="0">
                <a:latin typeface="Century Gothic" panose="020B0502020202020204" pitchFamily="34" charset="0"/>
              </a:rPr>
              <a:t>   sl</a:t>
            </a:r>
            <a:r>
              <a:rPr lang="en-GB" sz="4400" b="1" u="sng" dirty="0" smtClean="0">
                <a:latin typeface="Century Gothic" panose="020B0502020202020204" pitchFamily="34" charset="0"/>
              </a:rPr>
              <a:t>eigh</a:t>
            </a:r>
          </a:p>
          <a:p>
            <a:pPr marL="0" indent="0" algn="ctr">
              <a:buFont typeface="Arial"/>
              <a:buNone/>
            </a:pPr>
            <a:endParaRPr lang="en-GB" sz="4400" dirty="0">
              <a:latin typeface="Century Gothic" panose="020B0502020202020204" pitchFamily="34" charset="0"/>
            </a:endParaRPr>
          </a:p>
        </p:txBody>
      </p:sp>
      <p:sp>
        <p:nvSpPr>
          <p:cNvPr id="3" name="Content Placeholder 2"/>
          <p:cNvSpPr>
            <a:spLocks noGrp="1"/>
          </p:cNvSpPr>
          <p:nvPr>
            <p:ph idx="1"/>
          </p:nvPr>
        </p:nvSpPr>
        <p:spPr>
          <a:xfrm>
            <a:off x="759364" y="3827849"/>
            <a:ext cx="10515600" cy="1794653"/>
          </a:xfrm>
        </p:spPr>
        <p:txBody>
          <a:bodyPr>
            <a:noAutofit/>
          </a:bodyPr>
          <a:lstStyle/>
          <a:p>
            <a:r>
              <a:rPr lang="en-GB" sz="4400" dirty="0" smtClean="0">
                <a:latin typeface="Century Gothic" panose="020B0502020202020204" pitchFamily="34" charset="0"/>
              </a:rPr>
              <a:t>Alternative spelling: </a:t>
            </a:r>
          </a:p>
          <a:p>
            <a:pPr marL="0" indent="0" algn="ctr">
              <a:buNone/>
            </a:pPr>
            <a:r>
              <a:rPr lang="en-GB" sz="4400" dirty="0" smtClean="0">
                <a:latin typeface="Century Gothic" panose="020B0502020202020204" pitchFamily="34" charset="0"/>
              </a:rPr>
              <a:t>rain    hay    make   sleigh</a:t>
            </a:r>
          </a:p>
          <a:p>
            <a:pPr marL="0" indent="0" algn="ctr">
              <a:buNone/>
            </a:pPr>
            <a:endParaRPr lang="en-GB" sz="4400" dirty="0">
              <a:latin typeface="Century Gothic" panose="020B0502020202020204" pitchFamily="34" charset="0"/>
            </a:endParaRPr>
          </a:p>
        </p:txBody>
      </p:sp>
      <p:sp>
        <p:nvSpPr>
          <p:cNvPr id="2" name="Title 1"/>
          <p:cNvSpPr>
            <a:spLocks noGrp="1"/>
          </p:cNvSpPr>
          <p:nvPr>
            <p:ph type="title"/>
          </p:nvPr>
        </p:nvSpPr>
        <p:spPr>
          <a:xfrm>
            <a:off x="819539" y="794334"/>
            <a:ext cx="10515600" cy="1194936"/>
          </a:xfrm>
        </p:spPr>
        <p:txBody>
          <a:bodyPr vert="horz" lIns="91440" tIns="45720" rIns="91440" bIns="45720" rtlCol="0">
            <a:noAutofit/>
          </a:bodyPr>
          <a:lstStyle/>
          <a:p>
            <a:pPr marL="228600" indent="-228600">
              <a:spcBef>
                <a:spcPts val="1000"/>
              </a:spcBef>
              <a:buFont typeface="Arial"/>
              <a:buChar char="•"/>
            </a:pPr>
            <a:r>
              <a:rPr lang="en-GB" dirty="0">
                <a:latin typeface="Century Gothic" panose="020B0502020202020204" pitchFamily="34" charset="0"/>
                <a:ea typeface="+mn-ea"/>
                <a:cs typeface="+mn-cs"/>
              </a:rPr>
              <a:t>Alternative pronunciation: ow</a:t>
            </a:r>
            <a:br>
              <a:rPr lang="en-GB" dirty="0">
                <a:latin typeface="Century Gothic" panose="020B0502020202020204" pitchFamily="34" charset="0"/>
                <a:ea typeface="+mn-ea"/>
                <a:cs typeface="+mn-cs"/>
              </a:rPr>
            </a:br>
            <a:endParaRPr lang="en-GB" dirty="0">
              <a:latin typeface="Century Gothic" panose="020B0502020202020204" pitchFamily="34" charset="0"/>
              <a:ea typeface="+mn-ea"/>
              <a:cs typeface="+mn-cs"/>
            </a:endParaRPr>
          </a:p>
        </p:txBody>
      </p:sp>
      <p:sp>
        <p:nvSpPr>
          <p:cNvPr id="4" name="Content Placeholder 2"/>
          <p:cNvSpPr txBox="1">
            <a:spLocks/>
          </p:cNvSpPr>
          <p:nvPr/>
        </p:nvSpPr>
        <p:spPr>
          <a:xfrm>
            <a:off x="819539" y="4181246"/>
            <a:ext cx="10515600" cy="17946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endParaRPr lang="en-GB" sz="4400" b="1" u="sng" dirty="0">
              <a:latin typeface="Century Gothic" panose="020B0502020202020204" pitchFamily="34" charset="0"/>
            </a:endParaRPr>
          </a:p>
        </p:txBody>
      </p:sp>
      <p:sp>
        <p:nvSpPr>
          <p:cNvPr id="5" name="Title 1"/>
          <p:cNvSpPr txBox="1">
            <a:spLocks/>
          </p:cNvSpPr>
          <p:nvPr/>
        </p:nvSpPr>
        <p:spPr>
          <a:xfrm>
            <a:off x="3010374" y="1559549"/>
            <a:ext cx="2480388" cy="8594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300" dirty="0" smtClean="0">
                <a:latin typeface="Century Gothic" panose="020B0502020202020204" pitchFamily="34" charset="0"/>
              </a:rPr>
              <a:t>c</a:t>
            </a:r>
            <a:r>
              <a:rPr lang="en-GB" sz="4300" b="1" u="sng" dirty="0" smtClean="0">
                <a:latin typeface="Century Gothic" panose="020B0502020202020204" pitchFamily="34" charset="0"/>
              </a:rPr>
              <a:t>ow</a:t>
            </a:r>
            <a:endParaRPr lang="en-GB" sz="4300" b="1" u="sng" dirty="0">
              <a:latin typeface="Century Gothic" panose="020B0502020202020204" pitchFamily="34" charset="0"/>
            </a:endParaRPr>
          </a:p>
        </p:txBody>
      </p:sp>
      <p:sp>
        <p:nvSpPr>
          <p:cNvPr id="6" name="Rectangle 5"/>
          <p:cNvSpPr/>
          <p:nvPr/>
        </p:nvSpPr>
        <p:spPr>
          <a:xfrm>
            <a:off x="6702965" y="1619938"/>
            <a:ext cx="2179777" cy="738664"/>
          </a:xfrm>
          <a:prstGeom prst="rect">
            <a:avLst/>
          </a:prstGeom>
        </p:spPr>
        <p:txBody>
          <a:bodyPr wrap="square">
            <a:spAutoFit/>
          </a:bodyPr>
          <a:lstStyle/>
          <a:p>
            <a:pPr algn="ctr"/>
            <a:r>
              <a:rPr lang="en-GB" sz="4200" dirty="0">
                <a:latin typeface="Century Gothic" panose="020B0502020202020204" pitchFamily="34" charset="0"/>
              </a:rPr>
              <a:t>sn</a:t>
            </a:r>
            <a:r>
              <a:rPr lang="en-GB" sz="4200" b="1" u="sng" dirty="0">
                <a:latin typeface="Century Gothic" panose="020B0502020202020204" pitchFamily="34" charset="0"/>
              </a:rPr>
              <a:t>ow</a:t>
            </a:r>
          </a:p>
        </p:txBody>
      </p:sp>
    </p:spTree>
    <p:extLst>
      <p:ext uri="{BB962C8B-B14F-4D97-AF65-F5344CB8AC3E}">
        <p14:creationId xmlns:p14="http://schemas.microsoft.com/office/powerpoint/2010/main" val="122843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uiExpand="1" build="p"/>
      <p:bldP spid="2"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1558" y="784860"/>
            <a:ext cx="9218645" cy="1754326"/>
          </a:xfrm>
          <a:prstGeom prst="rect">
            <a:avLst/>
          </a:prstGeom>
        </p:spPr>
        <p:txBody>
          <a:bodyPr wrap="square">
            <a:spAutoFit/>
          </a:bodyPr>
          <a:lstStyle/>
          <a:p>
            <a:pPr algn="ctr">
              <a:defRPr/>
            </a:pPr>
            <a:r>
              <a:rPr lang="en-GB" altLang="en-US" sz="5400" dirty="0" smtClean="0">
                <a:latin typeface="Century Gothic" panose="020B0502020202020204" pitchFamily="34" charset="0"/>
              </a:rPr>
              <a:t>Year 1 Phonics </a:t>
            </a:r>
          </a:p>
          <a:p>
            <a:pPr algn="ctr">
              <a:defRPr/>
            </a:pPr>
            <a:r>
              <a:rPr lang="en-GB" altLang="en-US" sz="5400" dirty="0" smtClean="0">
                <a:latin typeface="Century Gothic" panose="020B0502020202020204" pitchFamily="34" charset="0"/>
              </a:rPr>
              <a:t>Screening Check</a:t>
            </a:r>
            <a:endParaRPr lang="en-GB" altLang="en-US" sz="5400" dirty="0">
              <a:latin typeface="Century Gothic" panose="020B0502020202020204" pitchFamily="34" charset="0"/>
            </a:endParaRPr>
          </a:p>
        </p:txBody>
      </p:sp>
      <p:pic>
        <p:nvPicPr>
          <p:cNvPr id="3" name="Picture 2"/>
          <p:cNvPicPr>
            <a:picLocks noChangeAspect="1"/>
          </p:cNvPicPr>
          <p:nvPr/>
        </p:nvPicPr>
        <p:blipFill rotWithShape="1">
          <a:blip r:embed="rId3"/>
          <a:srcRect l="2117" t="26352" r="4198" b="6631"/>
          <a:stretch/>
        </p:blipFill>
        <p:spPr>
          <a:xfrm>
            <a:off x="410547" y="2838938"/>
            <a:ext cx="5318448" cy="3900196"/>
          </a:xfrm>
          <a:prstGeom prst="rect">
            <a:avLst/>
          </a:prstGeom>
        </p:spPr>
      </p:pic>
    </p:spTree>
    <p:extLst>
      <p:ext uri="{BB962C8B-B14F-4D97-AF65-F5344CB8AC3E}">
        <p14:creationId xmlns:p14="http://schemas.microsoft.com/office/powerpoint/2010/main" val="385755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Century Gothic" panose="020B0502020202020204" pitchFamily="34" charset="0"/>
              </a:rPr>
              <a:t>What is Phonics?</a:t>
            </a:r>
            <a:endParaRPr lang="en-GB" dirty="0">
              <a:latin typeface="Century Gothic" panose="020B0502020202020204" pitchFamily="34" charset="0"/>
            </a:endParaRPr>
          </a:p>
        </p:txBody>
      </p:sp>
      <p:sp>
        <p:nvSpPr>
          <p:cNvPr id="3" name="Content Placeholder 2"/>
          <p:cNvSpPr>
            <a:spLocks noGrp="1"/>
          </p:cNvSpPr>
          <p:nvPr>
            <p:ph idx="1"/>
          </p:nvPr>
        </p:nvSpPr>
        <p:spPr>
          <a:xfrm>
            <a:off x="838200" y="1607127"/>
            <a:ext cx="10515600" cy="594897"/>
          </a:xfrm>
        </p:spPr>
        <p:txBody>
          <a:bodyPr>
            <a:normAutofit/>
          </a:bodyPr>
          <a:lstStyle/>
          <a:p>
            <a:pPr>
              <a:spcBef>
                <a:spcPts val="0"/>
              </a:spcBef>
              <a:defRPr/>
            </a:pPr>
            <a:r>
              <a:rPr lang="en-GB" altLang="en-US" dirty="0">
                <a:latin typeface="Century Gothic" panose="020B0502020202020204" pitchFamily="34" charset="0"/>
              </a:rPr>
              <a:t>Phonics is a method for teaching reading and writing</a:t>
            </a:r>
            <a:r>
              <a:rPr lang="en-GB" altLang="en-US" dirty="0" smtClean="0">
                <a:latin typeface="Century Gothic" panose="020B0502020202020204" pitchFamily="34" charset="0"/>
              </a:rPr>
              <a:t>.</a:t>
            </a:r>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4" name="Content Placeholder 2"/>
          <p:cNvSpPr txBox="1">
            <a:spLocks/>
          </p:cNvSpPr>
          <p:nvPr/>
        </p:nvSpPr>
        <p:spPr>
          <a:xfrm>
            <a:off x="838200" y="2214098"/>
            <a:ext cx="10515600" cy="1039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defRPr/>
            </a:pPr>
            <a:r>
              <a:rPr lang="en-GB" altLang="en-US" dirty="0" smtClean="0">
                <a:latin typeface="Century Gothic" panose="020B0502020202020204" pitchFamily="34" charset="0"/>
              </a:rPr>
              <a:t>It develops phonemic awareness – the ability to hear, recognise and use the sounds within words.</a:t>
            </a:r>
          </a:p>
        </p:txBody>
      </p:sp>
      <p:sp>
        <p:nvSpPr>
          <p:cNvPr id="5" name="Content Placeholder 2"/>
          <p:cNvSpPr txBox="1">
            <a:spLocks/>
          </p:cNvSpPr>
          <p:nvPr/>
        </p:nvSpPr>
        <p:spPr>
          <a:xfrm>
            <a:off x="838200" y="3189318"/>
            <a:ext cx="10515600" cy="966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defRPr/>
            </a:pPr>
            <a:r>
              <a:rPr lang="en-GB" altLang="en-US" dirty="0" smtClean="0">
                <a:latin typeface="Century Gothic" panose="020B0502020202020204" pitchFamily="34" charset="0"/>
              </a:rPr>
              <a:t>It teaches the correspondence between the sounds and the graphemes (spelling patterns) that represent them.</a:t>
            </a:r>
          </a:p>
        </p:txBody>
      </p:sp>
      <p:sp>
        <p:nvSpPr>
          <p:cNvPr id="6" name="Content Placeholder 2"/>
          <p:cNvSpPr txBox="1">
            <a:spLocks/>
          </p:cNvSpPr>
          <p:nvPr/>
        </p:nvSpPr>
        <p:spPr>
          <a:xfrm>
            <a:off x="838200" y="4155469"/>
            <a:ext cx="10515600" cy="1029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defRPr/>
            </a:pPr>
            <a:r>
              <a:rPr lang="en-GB" altLang="en-US" dirty="0" smtClean="0">
                <a:latin typeface="Century Gothic" panose="020B0502020202020204" pitchFamily="34" charset="0"/>
              </a:rPr>
              <a:t>Phonics is currently the main way in which children in British primary schools are taught to read and write in KS1.</a:t>
            </a:r>
            <a:endParaRPr lang="en-GB" dirty="0" smtClean="0">
              <a:latin typeface="Comic Sans MS" panose="030F0702030302020204" pitchFamily="66" charset="0"/>
            </a:endParaRPr>
          </a:p>
          <a:p>
            <a:endParaRPr lang="en-GB" dirty="0">
              <a:latin typeface="Comic Sans MS" panose="030F0702030302020204" pitchFamily="66" charset="0"/>
            </a:endParaRPr>
          </a:p>
        </p:txBody>
      </p:sp>
      <p:sp>
        <p:nvSpPr>
          <p:cNvPr id="7" name="Content Placeholder 2"/>
          <p:cNvSpPr txBox="1">
            <a:spLocks/>
          </p:cNvSpPr>
          <p:nvPr/>
        </p:nvSpPr>
        <p:spPr>
          <a:xfrm>
            <a:off x="838200" y="4795539"/>
            <a:ext cx="10515600" cy="13880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defRPr/>
            </a:pPr>
            <a:endParaRPr lang="en-GB" altLang="en-US" dirty="0" smtClean="0">
              <a:latin typeface="Century Gothic" panose="020B0502020202020204" pitchFamily="34" charset="0"/>
            </a:endParaRPr>
          </a:p>
          <a:p>
            <a:pPr>
              <a:spcBef>
                <a:spcPts val="0"/>
              </a:spcBef>
              <a:defRPr/>
            </a:pPr>
            <a:r>
              <a:rPr lang="en-GB" altLang="en-US" dirty="0" smtClean="0">
                <a:latin typeface="Century Gothic" panose="020B0502020202020204" pitchFamily="34" charset="0"/>
              </a:rPr>
              <a:t>Children will also be taught other skills, such as whole-word recognition, book skills and a love and enjoyment of reading.</a:t>
            </a:r>
          </a:p>
          <a:p>
            <a:pPr marL="0" indent="0">
              <a:buFont typeface="Arial"/>
              <a:buNone/>
            </a:pPr>
            <a:endParaRPr lang="en-GB" dirty="0" smtClean="0">
              <a:latin typeface="Comic Sans MS" panose="030F0702030302020204" pitchFamily="66" charset="0"/>
            </a:endParaRPr>
          </a:p>
          <a:p>
            <a:endParaRPr lang="en-GB" dirty="0">
              <a:latin typeface="Comic Sans MS" panose="030F0702030302020204" pitchFamily="66" charset="0"/>
            </a:endParaRPr>
          </a:p>
        </p:txBody>
      </p:sp>
    </p:spTree>
    <p:extLst>
      <p:ext uri="{BB962C8B-B14F-4D97-AF65-F5344CB8AC3E}">
        <p14:creationId xmlns:p14="http://schemas.microsoft.com/office/powerpoint/2010/main" val="23031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dirty="0" smtClean="0">
                <a:latin typeface="Century Gothic" panose="020B0502020202020204" pitchFamily="34" charset="0"/>
              </a:rPr>
              <a:t>The 6 Phases of Phonics</a:t>
            </a:r>
            <a:endParaRPr lang="en-GB" dirty="0">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47838939"/>
              </p:ext>
            </p:extLst>
          </p:nvPr>
        </p:nvGraphicFramePr>
        <p:xfrm>
          <a:off x="634481" y="719665"/>
          <a:ext cx="10719318" cy="5672588"/>
        </p:xfrm>
        <a:graphic>
          <a:graphicData uri="http://schemas.openxmlformats.org/drawingml/2006/table">
            <a:tbl>
              <a:tblPr firstRow="1" bandRow="1">
                <a:tableStyleId>{5C22544A-7EE6-4342-B048-85BDC9FD1C3A}</a:tableStyleId>
              </a:tblPr>
              <a:tblGrid>
                <a:gridCol w="2015413">
                  <a:extLst>
                    <a:ext uri="{9D8B030D-6E8A-4147-A177-3AD203B41FA5}">
                      <a16:colId xmlns:a16="http://schemas.microsoft.com/office/drawing/2014/main" val="3973103029"/>
                    </a:ext>
                  </a:extLst>
                </a:gridCol>
                <a:gridCol w="2593910">
                  <a:extLst>
                    <a:ext uri="{9D8B030D-6E8A-4147-A177-3AD203B41FA5}">
                      <a16:colId xmlns:a16="http://schemas.microsoft.com/office/drawing/2014/main" val="1321927112"/>
                    </a:ext>
                  </a:extLst>
                </a:gridCol>
                <a:gridCol w="6109995">
                  <a:extLst>
                    <a:ext uri="{9D8B030D-6E8A-4147-A177-3AD203B41FA5}">
                      <a16:colId xmlns:a16="http://schemas.microsoft.com/office/drawing/2014/main" val="1467831536"/>
                    </a:ext>
                  </a:extLst>
                </a:gridCol>
              </a:tblGrid>
              <a:tr h="800927">
                <a:tc>
                  <a:txBody>
                    <a:bodyPr/>
                    <a:lstStyle/>
                    <a:p>
                      <a:pPr algn="ctr"/>
                      <a:r>
                        <a:rPr lang="en-GB" sz="2400" b="1" dirty="0" smtClean="0">
                          <a:latin typeface="Century Gothic" panose="020B0502020202020204" pitchFamily="34" charset="0"/>
                        </a:rPr>
                        <a:t>Phase/Level</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When is this taught?</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What does it cover?</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4113929217"/>
                  </a:ext>
                </a:extLst>
              </a:tr>
              <a:tr h="800927">
                <a:tc>
                  <a:txBody>
                    <a:bodyPr/>
                    <a:lstStyle/>
                    <a:p>
                      <a:pPr algn="ctr"/>
                      <a:r>
                        <a:rPr lang="en-GB" sz="2400" b="1" dirty="0" smtClean="0">
                          <a:latin typeface="Century Gothic" panose="020B0502020202020204" pitchFamily="34" charset="0"/>
                        </a:rPr>
                        <a:t>1</a:t>
                      </a:r>
                    </a:p>
                  </a:txBody>
                  <a:tcPr anchor="ctr"/>
                </a:tc>
                <a:tc>
                  <a:txBody>
                    <a:bodyPr/>
                    <a:lstStyle/>
                    <a:p>
                      <a:pPr algn="ctr"/>
                      <a:r>
                        <a:rPr lang="en-GB" sz="2400" b="1" dirty="0" smtClean="0">
                          <a:latin typeface="Century Gothic" panose="020B0502020202020204" pitchFamily="34" charset="0"/>
                        </a:rPr>
                        <a:t>Preschool/ 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Listening &amp; attention skills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835443526"/>
                  </a:ext>
                </a:extLst>
              </a:tr>
              <a:tr h="800927">
                <a:tc>
                  <a:txBody>
                    <a:bodyPr/>
                    <a:lstStyle/>
                    <a:p>
                      <a:pPr algn="ctr"/>
                      <a:r>
                        <a:rPr lang="en-GB" sz="2400" b="1" dirty="0" smtClean="0">
                          <a:latin typeface="Century Gothic" panose="020B0502020202020204" pitchFamily="34" charset="0"/>
                        </a:rPr>
                        <a:t>2</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Alphabet</a:t>
                      </a:r>
                      <a:r>
                        <a:rPr lang="en-GB" sz="2400" b="1" baseline="0" dirty="0" smtClean="0">
                          <a:latin typeface="Century Gothic" panose="020B0502020202020204" pitchFamily="34" charset="0"/>
                        </a:rPr>
                        <a:t> sounds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659338179"/>
                  </a:ext>
                </a:extLst>
              </a:tr>
              <a:tr h="800927">
                <a:tc>
                  <a:txBody>
                    <a:bodyPr/>
                    <a:lstStyle/>
                    <a:p>
                      <a:pPr algn="ctr"/>
                      <a:r>
                        <a:rPr lang="en-GB" sz="2400" b="1" dirty="0" smtClean="0">
                          <a:latin typeface="Century Gothic" panose="020B0502020202020204" pitchFamily="34" charset="0"/>
                        </a:rPr>
                        <a:t>3</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Alphabet sounds + digraphs &amp; </a:t>
                      </a:r>
                      <a:r>
                        <a:rPr lang="en-GB" sz="2400" b="1" dirty="0" err="1" smtClean="0">
                          <a:latin typeface="Century Gothic" panose="020B0502020202020204" pitchFamily="34" charset="0"/>
                        </a:rPr>
                        <a:t>trigraphs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72607590"/>
                  </a:ext>
                </a:extLst>
              </a:tr>
              <a:tr h="800927">
                <a:tc>
                  <a:txBody>
                    <a:bodyPr/>
                    <a:lstStyle/>
                    <a:p>
                      <a:pPr algn="ctr"/>
                      <a:r>
                        <a:rPr lang="en-GB" sz="2400" b="1" dirty="0" smtClean="0">
                          <a:latin typeface="Century Gothic" panose="020B0502020202020204" pitchFamily="34" charset="0"/>
                        </a:rPr>
                        <a:t>4</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Foundation/</a:t>
                      </a:r>
                      <a:r>
                        <a:rPr lang="en-GB" sz="2400" b="1" baseline="0" dirty="0" smtClean="0">
                          <a:latin typeface="Century Gothic" panose="020B0502020202020204" pitchFamily="34" charset="0"/>
                        </a:rPr>
                        <a:t> Year 1</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Longer words. More Tricky</a:t>
                      </a:r>
                      <a:r>
                        <a:rPr lang="en-GB" sz="2400" b="1" baseline="0" dirty="0" smtClean="0">
                          <a:latin typeface="Century Gothic" panose="020B0502020202020204" pitchFamily="34" charset="0"/>
                        </a:rPr>
                        <a:t> words.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2650512219"/>
                  </a:ext>
                </a:extLst>
              </a:tr>
              <a:tr h="800927">
                <a:tc>
                  <a:txBody>
                    <a:bodyPr/>
                    <a:lstStyle/>
                    <a:p>
                      <a:pPr algn="ctr"/>
                      <a:r>
                        <a:rPr lang="en-GB" sz="2400" b="1" dirty="0" smtClean="0">
                          <a:latin typeface="Century Gothic" panose="020B0502020202020204" pitchFamily="34" charset="0"/>
                        </a:rPr>
                        <a:t>5</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Year 1</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Alternative pronunciations/spellings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1552223299"/>
                  </a:ext>
                </a:extLst>
              </a:tr>
              <a:tr h="800927">
                <a:tc>
                  <a:txBody>
                    <a:bodyPr/>
                    <a:lstStyle/>
                    <a:p>
                      <a:pPr algn="ctr"/>
                      <a:r>
                        <a:rPr lang="en-GB" sz="2400" b="1" dirty="0" smtClean="0">
                          <a:latin typeface="Century Gothic" panose="020B0502020202020204" pitchFamily="34" charset="0"/>
                        </a:rPr>
                        <a:t>6</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Year 2</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Develop fluency</a:t>
                      </a:r>
                      <a:r>
                        <a:rPr lang="en-GB" sz="2400" b="1" baseline="0" dirty="0" smtClean="0">
                          <a:latin typeface="Century Gothic" panose="020B0502020202020204" pitchFamily="34" charset="0"/>
                        </a:rPr>
                        <a:t> and accuracy</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230971453"/>
                  </a:ext>
                </a:extLst>
              </a:tr>
            </a:tbl>
          </a:graphicData>
        </a:graphic>
      </p:graphicFrame>
    </p:spTree>
    <p:extLst>
      <p:ext uri="{BB962C8B-B14F-4D97-AF65-F5344CB8AC3E}">
        <p14:creationId xmlns:p14="http://schemas.microsoft.com/office/powerpoint/2010/main" val="951332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txBox="1">
            <a:spLocks noChangeArrowheads="1"/>
          </p:cNvSpPr>
          <p:nvPr/>
        </p:nvSpPr>
        <p:spPr bwMode="auto">
          <a:xfrm>
            <a:off x="824302" y="188913"/>
            <a:ext cx="94690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000">
                <a:solidFill>
                  <a:schemeClr val="tx1"/>
                </a:solidFill>
                <a:latin typeface="Calibri" charset="0"/>
                <a:ea typeface="ＭＳ Ｐゴシック" charset="0"/>
              </a:defRPr>
            </a:lvl1pPr>
            <a:lvl2pPr>
              <a:defRPr sz="20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GB" sz="4000" dirty="0" smtClean="0">
                <a:latin typeface="Century Gothic" panose="020B0502020202020204" pitchFamily="34" charset="0"/>
                <a:cs typeface="Tahoma" charset="0"/>
              </a:rPr>
              <a:t>Phonics Lessons</a:t>
            </a:r>
            <a:endParaRPr lang="en-US" sz="4000" dirty="0">
              <a:latin typeface="Century Gothic" panose="020B0502020202020204" pitchFamily="34" charset="0"/>
              <a:cs typeface="Tahoma" charset="0"/>
            </a:endParaRPr>
          </a:p>
        </p:txBody>
      </p:sp>
      <p:sp>
        <p:nvSpPr>
          <p:cNvPr id="25603" name="Rectangle 3"/>
          <p:cNvSpPr txBox="1">
            <a:spLocks noChangeArrowheads="1"/>
          </p:cNvSpPr>
          <p:nvPr/>
        </p:nvSpPr>
        <p:spPr bwMode="auto">
          <a:xfrm>
            <a:off x="895740" y="1196975"/>
            <a:ext cx="10114382"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alibri" charset="0"/>
                <a:ea typeface="ＭＳ Ｐゴシック" charset="0"/>
              </a:defRPr>
            </a:lvl1pPr>
            <a:lvl2pPr>
              <a:defRPr sz="20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342900" indent="-342900">
              <a:lnSpc>
                <a:spcPct val="90000"/>
              </a:lnSpc>
              <a:spcBef>
                <a:spcPct val="20000"/>
              </a:spcBef>
              <a:buFont typeface="Arial" charset="0"/>
              <a:buChar char="•"/>
            </a:pPr>
            <a:r>
              <a:rPr lang="en-GB" sz="2800" dirty="0" smtClean="0">
                <a:solidFill>
                  <a:srgbClr val="FF0000"/>
                </a:solidFill>
                <a:latin typeface="Century Gothic" panose="020B0502020202020204" pitchFamily="34" charset="0"/>
              </a:rPr>
              <a:t>Revise</a:t>
            </a:r>
            <a:r>
              <a:rPr lang="en-GB" sz="2800" dirty="0">
                <a:solidFill>
                  <a:srgbClr val="FF0000"/>
                </a:solidFill>
                <a:latin typeface="Century Gothic" panose="020B0502020202020204" pitchFamily="34" charset="0"/>
              </a:rPr>
              <a:t>:</a:t>
            </a:r>
            <a:r>
              <a:rPr lang="en-GB" sz="2800" dirty="0">
                <a:latin typeface="Century Gothic" panose="020B0502020202020204" pitchFamily="34" charset="0"/>
              </a:rPr>
              <a:t>  The children will revise previous learning.</a:t>
            </a:r>
          </a:p>
          <a:p>
            <a:pPr marL="342900" indent="-342900">
              <a:lnSpc>
                <a:spcPct val="90000"/>
              </a:lnSpc>
              <a:spcBef>
                <a:spcPct val="20000"/>
              </a:spcBef>
              <a:buFont typeface="Arial" charset="0"/>
              <a:buChar char="•"/>
            </a:pPr>
            <a:r>
              <a:rPr lang="en-GB" sz="2800" dirty="0">
                <a:solidFill>
                  <a:srgbClr val="FF0000"/>
                </a:solidFill>
                <a:latin typeface="Century Gothic" panose="020B0502020202020204" pitchFamily="34" charset="0"/>
              </a:rPr>
              <a:t>Teach:</a:t>
            </a:r>
            <a:r>
              <a:rPr lang="en-GB" sz="2800" dirty="0">
                <a:latin typeface="Century Gothic" panose="020B0502020202020204" pitchFamily="34" charset="0"/>
              </a:rPr>
              <a:t> New </a:t>
            </a:r>
            <a:r>
              <a:rPr lang="en-GB" sz="2800" dirty="0" smtClean="0">
                <a:latin typeface="Century Gothic" panose="020B0502020202020204" pitchFamily="34" charset="0"/>
              </a:rPr>
              <a:t>phonemes, </a:t>
            </a:r>
            <a:r>
              <a:rPr lang="en-GB" sz="2800" dirty="0">
                <a:latin typeface="Century Gothic" panose="020B0502020202020204" pitchFamily="34" charset="0"/>
              </a:rPr>
              <a:t>high frequency or tricky words will be taught.</a:t>
            </a:r>
          </a:p>
          <a:p>
            <a:pPr marL="342900" indent="-342900">
              <a:lnSpc>
                <a:spcPct val="90000"/>
              </a:lnSpc>
              <a:spcBef>
                <a:spcPct val="20000"/>
              </a:spcBef>
              <a:buFont typeface="Arial" charset="0"/>
              <a:buChar char="•"/>
            </a:pPr>
            <a:r>
              <a:rPr lang="en-GB" sz="2800" dirty="0">
                <a:solidFill>
                  <a:srgbClr val="FF0000"/>
                </a:solidFill>
                <a:latin typeface="Century Gothic" panose="020B0502020202020204" pitchFamily="34" charset="0"/>
              </a:rPr>
              <a:t>Practice:</a:t>
            </a:r>
            <a:r>
              <a:rPr lang="en-GB" sz="2800" dirty="0">
                <a:latin typeface="Century Gothic" panose="020B0502020202020204" pitchFamily="34" charset="0"/>
              </a:rPr>
              <a:t>  The children will practise the new learning by reading and/or writing the words.</a:t>
            </a:r>
          </a:p>
          <a:p>
            <a:pPr marL="342900" indent="-342900">
              <a:lnSpc>
                <a:spcPct val="90000"/>
              </a:lnSpc>
              <a:spcBef>
                <a:spcPct val="20000"/>
              </a:spcBef>
              <a:buFont typeface="Arial" charset="0"/>
              <a:buChar char="•"/>
            </a:pPr>
            <a:r>
              <a:rPr lang="en-GB" sz="2800" dirty="0">
                <a:solidFill>
                  <a:srgbClr val="FF0000"/>
                </a:solidFill>
                <a:latin typeface="Century Gothic" panose="020B0502020202020204" pitchFamily="34" charset="0"/>
              </a:rPr>
              <a:t>Apply:</a:t>
            </a:r>
            <a:r>
              <a:rPr lang="en-GB" sz="2800" dirty="0">
                <a:latin typeface="Century Gothic" panose="020B0502020202020204" pitchFamily="34" charset="0"/>
              </a:rPr>
              <a:t>  The children will apply their new learning by reading or writing sentences</a:t>
            </a:r>
            <a:r>
              <a:rPr lang="en-GB" sz="2800" dirty="0" smtClean="0">
                <a:latin typeface="Century Gothic" panose="020B0502020202020204" pitchFamily="34" charset="0"/>
              </a:rPr>
              <a:t>.</a:t>
            </a:r>
            <a:endParaRPr lang="en-US" sz="2800" dirty="0">
              <a:latin typeface="Century Gothic" panose="020B0502020202020204" pitchFamily="34" charset="0"/>
            </a:endParaRPr>
          </a:p>
        </p:txBody>
      </p:sp>
    </p:spTree>
    <p:extLst>
      <p:ext uri="{BB962C8B-B14F-4D97-AF65-F5344CB8AC3E}">
        <p14:creationId xmlns:p14="http://schemas.microsoft.com/office/powerpoint/2010/main" val="1808541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8157" y="146827"/>
            <a:ext cx="7114659" cy="3452568"/>
          </a:xfrm>
          <a:prstGeom prst="rect">
            <a:avLst/>
          </a:prstGeom>
        </p:spPr>
      </p:pic>
      <p:pic>
        <p:nvPicPr>
          <p:cNvPr id="4" name="Picture 3"/>
          <p:cNvPicPr>
            <a:picLocks noChangeAspect="1"/>
          </p:cNvPicPr>
          <p:nvPr/>
        </p:nvPicPr>
        <p:blipFill>
          <a:blip r:embed="rId4"/>
          <a:stretch>
            <a:fillRect/>
          </a:stretch>
        </p:blipFill>
        <p:spPr>
          <a:xfrm>
            <a:off x="5679276" y="2995376"/>
            <a:ext cx="3384714" cy="2552757"/>
          </a:xfrm>
          <a:prstGeom prst="rect">
            <a:avLst/>
          </a:prstGeom>
        </p:spPr>
      </p:pic>
      <p:pic>
        <p:nvPicPr>
          <p:cNvPr id="5" name="Picture 4"/>
          <p:cNvPicPr>
            <a:picLocks noChangeAspect="1"/>
          </p:cNvPicPr>
          <p:nvPr/>
        </p:nvPicPr>
        <p:blipFill>
          <a:blip r:embed="rId5"/>
          <a:stretch>
            <a:fillRect/>
          </a:stretch>
        </p:blipFill>
        <p:spPr>
          <a:xfrm>
            <a:off x="149983" y="4497511"/>
            <a:ext cx="2901827" cy="2360489"/>
          </a:xfrm>
          <a:prstGeom prst="rect">
            <a:avLst/>
          </a:prstGeom>
        </p:spPr>
      </p:pic>
      <p:pic>
        <p:nvPicPr>
          <p:cNvPr id="16" name="Picture 15"/>
          <p:cNvPicPr>
            <a:picLocks noChangeAspect="1"/>
          </p:cNvPicPr>
          <p:nvPr/>
        </p:nvPicPr>
        <p:blipFill>
          <a:blip r:embed="rId6"/>
          <a:stretch>
            <a:fillRect/>
          </a:stretch>
        </p:blipFill>
        <p:spPr>
          <a:xfrm>
            <a:off x="9204486" y="2480622"/>
            <a:ext cx="2770982" cy="4326621"/>
          </a:xfrm>
          <a:prstGeom prst="rect">
            <a:avLst/>
          </a:prstGeom>
        </p:spPr>
      </p:pic>
      <p:sp>
        <p:nvSpPr>
          <p:cNvPr id="6" name="Rectangle 5"/>
          <p:cNvSpPr/>
          <p:nvPr/>
        </p:nvSpPr>
        <p:spPr>
          <a:xfrm>
            <a:off x="7272816" y="146827"/>
            <a:ext cx="4702652" cy="1815882"/>
          </a:xfrm>
          <a:prstGeom prst="rect">
            <a:avLst/>
          </a:prstGeom>
        </p:spPr>
        <p:txBody>
          <a:bodyPr wrap="square">
            <a:spAutoFit/>
          </a:bodyPr>
          <a:lstStyle/>
          <a:p>
            <a:pPr marL="285750" indent="-285750">
              <a:buFont typeface="Arial" panose="020B0604020202020204" pitchFamily="34" charset="0"/>
              <a:buChar char="•"/>
            </a:pPr>
            <a:r>
              <a:rPr lang="en-GB" sz="2800" dirty="0">
                <a:latin typeface="Century Gothic" panose="020B0502020202020204" pitchFamily="34" charset="0"/>
              </a:rPr>
              <a:t>Every grapheme has mnemonic devices to aid recall – picture, action, &amp; </a:t>
            </a:r>
            <a:r>
              <a:rPr lang="en-GB" sz="2800" dirty="0" smtClean="0">
                <a:latin typeface="Century Gothic" panose="020B0502020202020204" pitchFamily="34" charset="0"/>
              </a:rPr>
              <a:t>song</a:t>
            </a:r>
            <a:endParaRPr lang="en-GB" sz="2800" dirty="0">
              <a:latin typeface="Century Gothic" panose="020B0502020202020204" pitchFamily="34" charset="0"/>
            </a:endParaRPr>
          </a:p>
        </p:txBody>
      </p:sp>
      <p:sp>
        <p:nvSpPr>
          <p:cNvPr id="7" name="Rectangle 6"/>
          <p:cNvSpPr/>
          <p:nvPr/>
        </p:nvSpPr>
        <p:spPr>
          <a:xfrm>
            <a:off x="2909960" y="5853136"/>
            <a:ext cx="5656555" cy="954107"/>
          </a:xfrm>
          <a:prstGeom prst="rect">
            <a:avLst/>
          </a:prstGeom>
        </p:spPr>
        <p:txBody>
          <a:bodyPr wrap="square">
            <a:spAutoFit/>
          </a:bodyPr>
          <a:lstStyle/>
          <a:p>
            <a:pPr marL="285750" indent="-285750">
              <a:buFont typeface="Arial" panose="020B0604020202020204" pitchFamily="34" charset="0"/>
              <a:buChar char="•"/>
            </a:pPr>
            <a:r>
              <a:rPr lang="en-GB" sz="2800" dirty="0">
                <a:latin typeface="Century Gothic" panose="020B0502020202020204" pitchFamily="34" charset="0"/>
              </a:rPr>
              <a:t>Every letter has a handwriting formation phrase </a:t>
            </a:r>
          </a:p>
        </p:txBody>
      </p:sp>
    </p:spTree>
    <p:extLst>
      <p:ext uri="{BB962C8B-B14F-4D97-AF65-F5344CB8AC3E}">
        <p14:creationId xmlns:p14="http://schemas.microsoft.com/office/powerpoint/2010/main" val="1639629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1992313" y="141290"/>
            <a:ext cx="8229600" cy="1143000"/>
          </a:xfrm>
        </p:spPr>
        <p:txBody>
          <a:bodyPr/>
          <a:lstStyle/>
          <a:p>
            <a:pPr eaLnBrk="1" hangingPunct="1"/>
            <a:r>
              <a:rPr lang="en-GB" sz="4000" dirty="0" smtClean="0">
                <a:latin typeface="Century Gothic" panose="020B0502020202020204" pitchFamily="34" charset="0"/>
                <a:cs typeface="Tahoma" charset="0"/>
              </a:rPr>
              <a:t>Phonics is </a:t>
            </a:r>
            <a:r>
              <a:rPr lang="en-GB" sz="4000" dirty="0">
                <a:latin typeface="Century Gothic" panose="020B0502020202020204" pitchFamily="34" charset="0"/>
                <a:cs typeface="Tahoma" charset="0"/>
              </a:rPr>
              <a:t>fun!</a:t>
            </a:r>
            <a:endParaRPr lang="en-US" sz="4000" dirty="0">
              <a:latin typeface="Century Gothic" panose="020B0502020202020204" pitchFamily="34" charset="0"/>
              <a:cs typeface="Tahoma" charset="0"/>
            </a:endParaRPr>
          </a:p>
        </p:txBody>
      </p:sp>
      <p:sp>
        <p:nvSpPr>
          <p:cNvPr id="26627" name="Rectangle 9"/>
          <p:cNvSpPr>
            <a:spLocks noGrp="1" noChangeArrowheads="1"/>
          </p:cNvSpPr>
          <p:nvPr>
            <p:ph type="body" sz="half" idx="1"/>
          </p:nvPr>
        </p:nvSpPr>
        <p:spPr>
          <a:xfrm>
            <a:off x="634482" y="1268414"/>
            <a:ext cx="11036849" cy="3098313"/>
          </a:xfrm>
        </p:spPr>
        <p:txBody>
          <a:bodyPr>
            <a:normAutofit lnSpcReduction="10000"/>
          </a:bodyPr>
          <a:lstStyle/>
          <a:p>
            <a:pPr eaLnBrk="1" hangingPunct="1">
              <a:lnSpc>
                <a:spcPct val="80000"/>
              </a:lnSpc>
              <a:buFontTx/>
              <a:buNone/>
            </a:pPr>
            <a:r>
              <a:rPr lang="en-GB" sz="2200" dirty="0">
                <a:latin typeface="Century Gothic" panose="020B0502020202020204" pitchFamily="34" charset="0"/>
              </a:rPr>
              <a:t>The children learn and practise their phonemes in lots of fun ways:</a:t>
            </a:r>
          </a:p>
          <a:p>
            <a:pPr eaLnBrk="1" hangingPunct="1">
              <a:lnSpc>
                <a:spcPct val="80000"/>
              </a:lnSpc>
            </a:pPr>
            <a:r>
              <a:rPr lang="en-GB" sz="2200" dirty="0">
                <a:latin typeface="Century Gothic" panose="020B0502020202020204" pitchFamily="34" charset="0"/>
              </a:rPr>
              <a:t>Sound talking and rhyming.</a:t>
            </a:r>
          </a:p>
          <a:p>
            <a:pPr eaLnBrk="1" hangingPunct="1">
              <a:lnSpc>
                <a:spcPct val="80000"/>
              </a:lnSpc>
            </a:pPr>
            <a:r>
              <a:rPr lang="en-GB" sz="2200" dirty="0">
                <a:latin typeface="Century Gothic" panose="020B0502020202020204" pitchFamily="34" charset="0"/>
              </a:rPr>
              <a:t>Playing games – table games or interactive games on the </a:t>
            </a:r>
            <a:r>
              <a:rPr lang="en-GB" sz="2200" dirty="0" smtClean="0">
                <a:latin typeface="Century Gothic" panose="020B0502020202020204" pitchFamily="34" charset="0"/>
              </a:rPr>
              <a:t>big screen/</a:t>
            </a:r>
            <a:r>
              <a:rPr lang="en-GB" sz="2200" dirty="0" err="1" smtClean="0">
                <a:latin typeface="Century Gothic" panose="020B0502020202020204" pitchFamily="34" charset="0"/>
              </a:rPr>
              <a:t>ipads</a:t>
            </a:r>
            <a:endParaRPr lang="en-GB" sz="2200" dirty="0">
              <a:latin typeface="Century Gothic" panose="020B0502020202020204" pitchFamily="34" charset="0"/>
            </a:endParaRPr>
          </a:p>
          <a:p>
            <a:pPr eaLnBrk="1" hangingPunct="1">
              <a:lnSpc>
                <a:spcPct val="80000"/>
              </a:lnSpc>
            </a:pPr>
            <a:r>
              <a:rPr lang="en-GB" sz="2200" dirty="0">
                <a:latin typeface="Century Gothic" panose="020B0502020202020204" pitchFamily="34" charset="0"/>
              </a:rPr>
              <a:t>Using phoneme frames, “sound buttons” and whiteboards to spell words.</a:t>
            </a:r>
          </a:p>
          <a:p>
            <a:pPr eaLnBrk="1" hangingPunct="1">
              <a:lnSpc>
                <a:spcPct val="80000"/>
              </a:lnSpc>
            </a:pPr>
            <a:r>
              <a:rPr lang="en-GB" sz="2200" dirty="0">
                <a:latin typeface="Century Gothic" panose="020B0502020202020204" pitchFamily="34" charset="0"/>
              </a:rPr>
              <a:t>Sorting phonemes.</a:t>
            </a:r>
          </a:p>
          <a:p>
            <a:pPr eaLnBrk="1" hangingPunct="1">
              <a:lnSpc>
                <a:spcPct val="80000"/>
              </a:lnSpc>
            </a:pPr>
            <a:r>
              <a:rPr lang="en-GB" sz="2200" dirty="0">
                <a:latin typeface="Century Gothic" panose="020B0502020202020204" pitchFamily="34" charset="0"/>
              </a:rPr>
              <a:t>Making words with phonemes.</a:t>
            </a:r>
          </a:p>
          <a:p>
            <a:pPr eaLnBrk="1" hangingPunct="1">
              <a:lnSpc>
                <a:spcPct val="80000"/>
              </a:lnSpc>
            </a:pPr>
            <a:r>
              <a:rPr lang="en-GB" sz="2200" dirty="0">
                <a:latin typeface="Century Gothic" panose="020B0502020202020204" pitchFamily="34" charset="0"/>
              </a:rPr>
              <a:t>Being phoneme “detectives”.</a:t>
            </a:r>
          </a:p>
          <a:p>
            <a:pPr eaLnBrk="1" hangingPunct="1">
              <a:lnSpc>
                <a:spcPct val="80000"/>
              </a:lnSpc>
            </a:pPr>
            <a:r>
              <a:rPr lang="en-GB" sz="2200" dirty="0">
                <a:latin typeface="Century Gothic" panose="020B0502020202020204" pitchFamily="34" charset="0"/>
              </a:rPr>
              <a:t>Reading and writing sentences.  Silly sentences are great fun!</a:t>
            </a:r>
            <a:endParaRPr lang="en-US" sz="2200" dirty="0">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6107113" y="4625976"/>
            <a:ext cx="3571875" cy="2047875"/>
          </a:xfrm>
          <a:prstGeom prst="rect">
            <a:avLst/>
          </a:prstGeom>
        </p:spPr>
      </p:pic>
      <p:pic>
        <p:nvPicPr>
          <p:cNvPr id="4" name="Picture 3"/>
          <p:cNvPicPr>
            <a:picLocks noChangeAspect="1"/>
          </p:cNvPicPr>
          <p:nvPr/>
        </p:nvPicPr>
        <p:blipFill>
          <a:blip r:embed="rId4"/>
          <a:stretch>
            <a:fillRect/>
          </a:stretch>
        </p:blipFill>
        <p:spPr>
          <a:xfrm>
            <a:off x="442363" y="4581525"/>
            <a:ext cx="2827952" cy="2133153"/>
          </a:xfrm>
          <a:prstGeom prst="rect">
            <a:avLst/>
          </a:prstGeom>
        </p:spPr>
      </p:pic>
      <p:pic>
        <p:nvPicPr>
          <p:cNvPr id="5" name="Picture 4"/>
          <p:cNvPicPr>
            <a:picLocks noChangeAspect="1"/>
          </p:cNvPicPr>
          <p:nvPr/>
        </p:nvPicPr>
        <p:blipFill>
          <a:blip r:embed="rId5"/>
          <a:stretch>
            <a:fillRect/>
          </a:stretch>
        </p:blipFill>
        <p:spPr>
          <a:xfrm>
            <a:off x="3405284" y="4620921"/>
            <a:ext cx="2571801" cy="2052929"/>
          </a:xfrm>
          <a:prstGeom prst="rect">
            <a:avLst/>
          </a:prstGeom>
        </p:spPr>
      </p:pic>
      <p:pic>
        <p:nvPicPr>
          <p:cNvPr id="6" name="Picture 5"/>
          <p:cNvPicPr>
            <a:picLocks noChangeAspect="1"/>
          </p:cNvPicPr>
          <p:nvPr/>
        </p:nvPicPr>
        <p:blipFill>
          <a:blip r:embed="rId6"/>
          <a:stretch>
            <a:fillRect/>
          </a:stretch>
        </p:blipFill>
        <p:spPr>
          <a:xfrm>
            <a:off x="9813957" y="4604397"/>
            <a:ext cx="1857375" cy="2085975"/>
          </a:xfrm>
          <a:prstGeom prst="rect">
            <a:avLst/>
          </a:prstGeom>
        </p:spPr>
      </p:pic>
    </p:spTree>
    <p:extLst>
      <p:ext uri="{BB962C8B-B14F-4D97-AF65-F5344CB8AC3E}">
        <p14:creationId xmlns:p14="http://schemas.microsoft.com/office/powerpoint/2010/main" val="2992660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29208" y="115888"/>
            <a:ext cx="11066106" cy="1143000"/>
          </a:xfrm>
        </p:spPr>
        <p:txBody>
          <a:bodyPr>
            <a:normAutofit fontScale="90000"/>
          </a:bodyPr>
          <a:lstStyle/>
          <a:p>
            <a:pPr algn="ctr" eaLnBrk="1" hangingPunct="1"/>
            <a:r>
              <a:rPr lang="en-GB" sz="4000" dirty="0" smtClean="0">
                <a:latin typeface="Century Gothic" panose="020B0502020202020204" pitchFamily="34" charset="0"/>
                <a:cs typeface="Tahoma" charset="0"/>
              </a:rPr>
              <a:t>Pure Sounds Pronunciation </a:t>
            </a:r>
            <a:br>
              <a:rPr lang="en-GB" sz="4000" dirty="0" smtClean="0">
                <a:latin typeface="Century Gothic" panose="020B0502020202020204" pitchFamily="34" charset="0"/>
                <a:cs typeface="Tahoma" charset="0"/>
              </a:rPr>
            </a:br>
            <a:r>
              <a:rPr lang="en-GB" sz="4000" dirty="0" smtClean="0">
                <a:latin typeface="Century Gothic" panose="020B0502020202020204" pitchFamily="34" charset="0"/>
                <a:cs typeface="Tahoma" charset="0"/>
              </a:rPr>
              <a:t>(How </a:t>
            </a:r>
            <a:r>
              <a:rPr lang="en-GB" sz="4000" dirty="0">
                <a:latin typeface="Century Gothic" panose="020B0502020202020204" pitchFamily="34" charset="0"/>
                <a:cs typeface="Tahoma" charset="0"/>
              </a:rPr>
              <a:t>to say the </a:t>
            </a:r>
            <a:r>
              <a:rPr lang="en-GB" sz="4000" dirty="0" smtClean="0">
                <a:latin typeface="Century Gothic" panose="020B0502020202020204" pitchFamily="34" charset="0"/>
                <a:cs typeface="Tahoma" charset="0"/>
              </a:rPr>
              <a:t>sounds)</a:t>
            </a:r>
            <a:endParaRPr lang="en-GB" sz="4000" dirty="0">
              <a:latin typeface="Century Gothic" panose="020B0502020202020204" pitchFamily="34" charset="0"/>
              <a:cs typeface="Tahoma" charset="0"/>
            </a:endParaRPr>
          </a:p>
        </p:txBody>
      </p:sp>
      <p:sp>
        <p:nvSpPr>
          <p:cNvPr id="14339" name="Rectangle 3"/>
          <p:cNvSpPr>
            <a:spLocks noGrp="1" noChangeArrowheads="1"/>
          </p:cNvSpPr>
          <p:nvPr>
            <p:ph type="body" idx="1"/>
          </p:nvPr>
        </p:nvSpPr>
        <p:spPr>
          <a:xfrm>
            <a:off x="597159" y="1322388"/>
            <a:ext cx="10898155" cy="4857750"/>
          </a:xfrm>
        </p:spPr>
        <p:txBody>
          <a:bodyPr/>
          <a:lstStyle/>
          <a:p>
            <a:pPr eaLnBrk="1" hangingPunct="1">
              <a:defRPr/>
            </a:pPr>
            <a:r>
              <a:rPr lang="en-GB" dirty="0" smtClean="0"/>
              <a:t>Saying the sounds correctly is essential for blending and segmenting</a:t>
            </a:r>
          </a:p>
          <a:p>
            <a:pPr marL="0" indent="0" eaLnBrk="1" hangingPunct="1">
              <a:buNone/>
              <a:defRPr/>
            </a:pPr>
            <a:endParaRPr lang="en-GB" dirty="0" smtClean="0"/>
          </a:p>
          <a:p>
            <a:pPr marL="0" indent="0">
              <a:buNone/>
              <a:defRPr/>
            </a:pPr>
            <a:endParaRPr lang="en-GB" dirty="0"/>
          </a:p>
          <a:p>
            <a:pPr marL="0" indent="0">
              <a:buNone/>
              <a:defRPr/>
            </a:pPr>
            <a:endParaRPr lang="en-GB" dirty="0"/>
          </a:p>
        </p:txBody>
      </p:sp>
      <p:pic>
        <p:nvPicPr>
          <p:cNvPr id="2" name="Picture 1">
            <a:hlinkClick r:id="rId3"/>
          </p:cNvPr>
          <p:cNvPicPr>
            <a:picLocks noChangeAspect="1"/>
          </p:cNvPicPr>
          <p:nvPr/>
        </p:nvPicPr>
        <p:blipFill>
          <a:blip r:embed="rId4"/>
          <a:stretch>
            <a:fillRect/>
          </a:stretch>
        </p:blipFill>
        <p:spPr>
          <a:xfrm>
            <a:off x="1893181" y="2117273"/>
            <a:ext cx="8138160" cy="4598306"/>
          </a:xfrm>
          <a:prstGeom prst="rect">
            <a:avLst/>
          </a:prstGeom>
        </p:spPr>
      </p:pic>
    </p:spTree>
    <p:extLst>
      <p:ext uri="{BB962C8B-B14F-4D97-AF65-F5344CB8AC3E}">
        <p14:creationId xmlns:p14="http://schemas.microsoft.com/office/powerpoint/2010/main" val="14504153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2130555"/>
          </a:xfrm>
        </p:spPr>
        <p:txBody>
          <a:bodyPr>
            <a:normAutofit/>
          </a:bodyPr>
          <a:lstStyle/>
          <a:p>
            <a:pPr marL="0" indent="0">
              <a:buNone/>
            </a:pPr>
            <a:endParaRPr lang="en-GB" sz="6600" dirty="0" smtClean="0">
              <a:latin typeface="Century Gothic" panose="020B0502020202020204" pitchFamily="34" charset="0"/>
            </a:endParaRPr>
          </a:p>
          <a:p>
            <a:pPr marL="0" indent="0" algn="ctr">
              <a:buNone/>
            </a:pPr>
            <a:r>
              <a:rPr lang="en-GB" sz="6600" dirty="0" smtClean="0">
                <a:latin typeface="Century Gothic" panose="020B0502020202020204" pitchFamily="34" charset="0"/>
              </a:rPr>
              <a:t>dot</a:t>
            </a:r>
            <a:endParaRPr lang="en-GB" sz="6600" dirty="0">
              <a:latin typeface="Century Gothic" panose="020B0502020202020204" pitchFamily="34" charset="0"/>
            </a:endParaRPr>
          </a:p>
        </p:txBody>
      </p:sp>
      <p:sp>
        <p:nvSpPr>
          <p:cNvPr id="4" name="Content Placeholder 2"/>
          <p:cNvSpPr txBox="1">
            <a:spLocks/>
          </p:cNvSpPr>
          <p:nvPr/>
        </p:nvSpPr>
        <p:spPr>
          <a:xfrm>
            <a:off x="838200" y="2201960"/>
            <a:ext cx="10515600" cy="2130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6600" dirty="0" smtClean="0">
              <a:latin typeface="Century Gothic" panose="020B0502020202020204" pitchFamily="34" charset="0"/>
            </a:endParaRPr>
          </a:p>
          <a:p>
            <a:pPr marL="0" indent="0" algn="ctr">
              <a:buFont typeface="Arial"/>
              <a:buNone/>
            </a:pPr>
            <a:endParaRPr lang="en-GB" sz="6600" dirty="0">
              <a:latin typeface="Century Gothic" panose="020B0502020202020204" pitchFamily="34" charset="0"/>
            </a:endParaRPr>
          </a:p>
        </p:txBody>
      </p:sp>
      <p:pic>
        <p:nvPicPr>
          <p:cNvPr id="2" name="Picture 1"/>
          <p:cNvPicPr>
            <a:picLocks noChangeAspect="1"/>
          </p:cNvPicPr>
          <p:nvPr/>
        </p:nvPicPr>
        <p:blipFill>
          <a:blip r:embed="rId3"/>
          <a:stretch>
            <a:fillRect/>
          </a:stretch>
        </p:blipFill>
        <p:spPr>
          <a:xfrm>
            <a:off x="7776222" y="1733983"/>
            <a:ext cx="3577578" cy="3536769"/>
          </a:xfrm>
          <a:prstGeom prst="flowChartConnector">
            <a:avLst/>
          </a:prstGeom>
        </p:spPr>
      </p:pic>
      <p:pic>
        <p:nvPicPr>
          <p:cNvPr id="5" name="Picture 4" descr="Sea &lt;strong&gt;otter&lt;/strong&gt; - Simple English Wikipedia, the free encyclo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20" y="1825625"/>
            <a:ext cx="3260054" cy="2980722"/>
          </a:xfrm>
          <a:prstGeom prst="rect">
            <a:avLst/>
          </a:prstGeom>
        </p:spPr>
      </p:pic>
    </p:spTree>
    <p:extLst>
      <p:ext uri="{BB962C8B-B14F-4D97-AF65-F5344CB8AC3E}">
        <p14:creationId xmlns:p14="http://schemas.microsoft.com/office/powerpoint/2010/main" val="2687841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3C4B71-35F0-40D3-A1AF-DD0A9A486878}"/>
              </a:ext>
            </a:extLst>
          </p:cNvPr>
          <p:cNvSpPr txBox="1">
            <a:spLocks/>
          </p:cNvSpPr>
          <p:nvPr/>
        </p:nvSpPr>
        <p:spPr>
          <a:xfrm>
            <a:off x="228600" y="401154"/>
            <a:ext cx="11738609" cy="854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smtClean="0">
                <a:ln>
                  <a:solidFill>
                    <a:schemeClr val="accent1">
                      <a:lumMod val="50000"/>
                    </a:schemeClr>
                  </a:solidFill>
                </a:ln>
                <a:solidFill>
                  <a:schemeClr val="tx1">
                    <a:lumMod val="95000"/>
                    <a:lumOff val="5000"/>
                  </a:schemeClr>
                </a:solidFill>
                <a:latin typeface="Century Gothic" panose="020B0502020202020204" pitchFamily="34" charset="0"/>
              </a:rPr>
              <a:t>Ways to help at home…</a:t>
            </a:r>
            <a:endParaRPr lang="en-GB" dirty="0">
              <a:ln>
                <a:solidFill>
                  <a:schemeClr val="accent1">
                    <a:lumMod val="50000"/>
                  </a:schemeClr>
                </a:solidFill>
              </a:ln>
              <a:solidFill>
                <a:schemeClr val="tx1">
                  <a:lumMod val="95000"/>
                  <a:lumOff val="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28F9F941-FF94-4D55-91B2-3391FB86FF9E}"/>
              </a:ext>
            </a:extLst>
          </p:cNvPr>
          <p:cNvSpPr txBox="1"/>
          <p:nvPr/>
        </p:nvSpPr>
        <p:spPr>
          <a:xfrm>
            <a:off x="834389" y="1193902"/>
            <a:ext cx="10527030"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latin typeface="Century Gothic" panose="020B0502020202020204" pitchFamily="34" charset="0"/>
              </a:rPr>
              <a:t>Look out for the sounds information on Tapestry</a:t>
            </a:r>
          </a:p>
          <a:p>
            <a:pPr marL="342900" indent="-342900">
              <a:buFont typeface="Arial" panose="020B0604020202020204" pitchFamily="34" charset="0"/>
              <a:buChar char="•"/>
            </a:pPr>
            <a:r>
              <a:rPr lang="en-GB" sz="2400" dirty="0" smtClean="0">
                <a:latin typeface="Century Gothic" panose="020B0502020202020204" pitchFamily="34" charset="0"/>
              </a:rPr>
              <a:t>Practice the new sound – over and over!</a:t>
            </a:r>
          </a:p>
          <a:p>
            <a:pPr marL="342900" indent="-342900">
              <a:buFont typeface="Arial" panose="020B0604020202020204" pitchFamily="34" charset="0"/>
              <a:buChar char="•"/>
            </a:pPr>
            <a:r>
              <a:rPr lang="en-GB" sz="2400" dirty="0" smtClean="0">
                <a:latin typeface="Century Gothic" panose="020B0502020202020204" pitchFamily="34" charset="0"/>
              </a:rPr>
              <a:t>Try to use the sound when talking about the letter</a:t>
            </a:r>
          </a:p>
          <a:p>
            <a:pPr marL="342900" indent="-342900">
              <a:buFont typeface="Arial" panose="020B0604020202020204" pitchFamily="34" charset="0"/>
              <a:buChar char="•"/>
            </a:pPr>
            <a:r>
              <a:rPr lang="en-GB" sz="2400" dirty="0" smtClean="0">
                <a:latin typeface="Century Gothic" panose="020B0502020202020204" pitchFamily="34" charset="0"/>
              </a:rPr>
              <a:t>Look out for reading practice books in book bags </a:t>
            </a:r>
          </a:p>
          <a:p>
            <a:pPr marL="342900" indent="-342900">
              <a:buFont typeface="Arial" panose="020B0604020202020204" pitchFamily="34" charset="0"/>
              <a:buChar char="•"/>
            </a:pPr>
            <a:endParaRPr lang="en-GB" sz="2400" dirty="0">
              <a:latin typeface="Century Gothic" panose="020B0502020202020204" pitchFamily="34" charset="0"/>
            </a:endParaRPr>
          </a:p>
        </p:txBody>
      </p:sp>
      <p:grpSp>
        <p:nvGrpSpPr>
          <p:cNvPr id="17" name="Group 16"/>
          <p:cNvGrpSpPr/>
          <p:nvPr/>
        </p:nvGrpSpPr>
        <p:grpSpPr>
          <a:xfrm>
            <a:off x="675855" y="2740539"/>
            <a:ext cx="11291354" cy="4194263"/>
            <a:chOff x="675855" y="2740539"/>
            <a:chExt cx="11291354" cy="4194263"/>
          </a:xfrm>
        </p:grpSpPr>
        <p:sp>
          <p:nvSpPr>
            <p:cNvPr id="5" name="TextBox 4"/>
            <p:cNvSpPr txBox="1"/>
            <p:nvPr/>
          </p:nvSpPr>
          <p:spPr>
            <a:xfrm>
              <a:off x="3284250" y="5365142"/>
              <a:ext cx="3096344" cy="1569660"/>
            </a:xfrm>
            <a:prstGeom prst="rect">
              <a:avLst/>
            </a:prstGeom>
            <a:noFill/>
          </p:spPr>
          <p:txBody>
            <a:bodyPr wrap="square" rtlCol="0">
              <a:spAutoFit/>
            </a:bodyPr>
            <a:lstStyle/>
            <a:p>
              <a:r>
                <a:rPr lang="en-GB" sz="2400" dirty="0">
                  <a:solidFill>
                    <a:srgbClr val="7030A0"/>
                  </a:solidFill>
                  <a:latin typeface="Century Gothic" panose="020B0502020202020204" pitchFamily="34" charset="0"/>
                </a:rPr>
                <a:t>Go on a sound hunt in the garden or around the house. </a:t>
              </a:r>
            </a:p>
          </p:txBody>
        </p:sp>
        <p:grpSp>
          <p:nvGrpSpPr>
            <p:cNvPr id="13" name="Group 12"/>
            <p:cNvGrpSpPr/>
            <p:nvPr/>
          </p:nvGrpSpPr>
          <p:grpSpPr>
            <a:xfrm>
              <a:off x="675855" y="2740539"/>
              <a:ext cx="11291354" cy="4106228"/>
              <a:chOff x="675855" y="2740539"/>
              <a:chExt cx="11291354" cy="4106228"/>
            </a:xfrm>
          </p:grpSpPr>
          <p:sp>
            <p:nvSpPr>
              <p:cNvPr id="6" name="TextBox 5"/>
              <p:cNvSpPr txBox="1"/>
              <p:nvPr/>
            </p:nvSpPr>
            <p:spPr>
              <a:xfrm>
                <a:off x="8779640" y="3132894"/>
                <a:ext cx="3096344" cy="1200329"/>
              </a:xfrm>
              <a:prstGeom prst="rect">
                <a:avLst/>
              </a:prstGeom>
              <a:noFill/>
            </p:spPr>
            <p:txBody>
              <a:bodyPr wrap="square" rtlCol="0">
                <a:spAutoFit/>
              </a:bodyPr>
              <a:lstStyle/>
              <a:p>
                <a:r>
                  <a:rPr lang="en-GB" sz="2400" dirty="0">
                    <a:solidFill>
                      <a:srgbClr val="7030A0"/>
                    </a:solidFill>
                    <a:latin typeface="Century Gothic" panose="020B0502020202020204" pitchFamily="34" charset="0"/>
                  </a:rPr>
                  <a:t>Go on a treasure hunt, reading clues along the way. </a:t>
                </a:r>
              </a:p>
            </p:txBody>
          </p:sp>
          <p:pic>
            <p:nvPicPr>
              <p:cNvPr id="5122" name="Picture 2" descr="ABC Garden Hun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514" y="4519895"/>
                <a:ext cx="223224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shoe box turned into a pirate treasure chest! what an awesome idea!: "/>
              <p:cNvPicPr>
                <a:picLocks noChangeAspect="1" noChangeArrowheads="1"/>
              </p:cNvPicPr>
              <p:nvPr/>
            </p:nvPicPr>
            <p:blipFill rotWithShape="1">
              <a:blip r:embed="rId4">
                <a:extLst>
                  <a:ext uri="{28A0092B-C50C-407E-A947-70E740481C1C}">
                    <a14:useLocalDpi xmlns:a14="http://schemas.microsoft.com/office/drawing/2010/main" val="0"/>
                  </a:ext>
                </a:extLst>
              </a:blip>
              <a:srcRect b="17689"/>
              <a:stretch/>
            </p:blipFill>
            <p:spPr bwMode="auto">
              <a:xfrm>
                <a:off x="6874640" y="2837205"/>
                <a:ext cx="1905000" cy="156802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hildasjcr.org.uk/wp-content/uploads/2015/07/Foot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1210" y="5357835"/>
                <a:ext cx="1371252" cy="13164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474076" y="5277107"/>
                <a:ext cx="3493133" cy="1569660"/>
              </a:xfrm>
              <a:prstGeom prst="rect">
                <a:avLst/>
              </a:prstGeom>
              <a:noFill/>
            </p:spPr>
            <p:txBody>
              <a:bodyPr wrap="square" rtlCol="0">
                <a:spAutoFit/>
              </a:bodyPr>
              <a:lstStyle/>
              <a:p>
                <a:r>
                  <a:rPr lang="en-GB" sz="2400" dirty="0">
                    <a:solidFill>
                      <a:srgbClr val="7030A0"/>
                    </a:solidFill>
                    <a:latin typeface="Century Gothic" panose="020B0502020202020204" pitchFamily="34" charset="0"/>
                  </a:rPr>
                  <a:t>Target practice: Hit the grapheme or word with the football! </a:t>
                </a:r>
              </a:p>
            </p:txBody>
          </p:sp>
          <p:sp>
            <p:nvSpPr>
              <p:cNvPr id="14" name="TextBox 13"/>
              <p:cNvSpPr txBox="1"/>
              <p:nvPr/>
            </p:nvSpPr>
            <p:spPr>
              <a:xfrm>
                <a:off x="675855" y="3094645"/>
                <a:ext cx="2135925" cy="1569660"/>
              </a:xfrm>
              <a:prstGeom prst="rect">
                <a:avLst/>
              </a:prstGeom>
              <a:noFill/>
            </p:spPr>
            <p:txBody>
              <a:bodyPr wrap="square" rtlCol="0">
                <a:spAutoFit/>
              </a:bodyPr>
              <a:lstStyle/>
              <a:p>
                <a:r>
                  <a:rPr lang="en-GB" sz="2400" dirty="0" smtClean="0">
                    <a:solidFill>
                      <a:srgbClr val="7030A0"/>
                    </a:solidFill>
                    <a:latin typeface="Century Gothic" panose="020B0502020202020204" pitchFamily="34" charset="0"/>
                  </a:rPr>
                  <a:t>Phonics based games</a:t>
                </a:r>
              </a:p>
              <a:p>
                <a:endParaRPr lang="en-GB" sz="2400" dirty="0">
                  <a:solidFill>
                    <a:srgbClr val="7030A0"/>
                  </a:solidFill>
                  <a:latin typeface="Century Gothic" panose="020B0502020202020204" pitchFamily="34" charset="0"/>
                </a:endParaRPr>
              </a:p>
            </p:txBody>
          </p:sp>
          <p:sp>
            <p:nvSpPr>
              <p:cNvPr id="15" name="TextBox 14"/>
              <p:cNvSpPr txBox="1"/>
              <p:nvPr/>
            </p:nvSpPr>
            <p:spPr>
              <a:xfrm>
                <a:off x="4364823" y="2803607"/>
                <a:ext cx="2544107" cy="1200329"/>
              </a:xfrm>
              <a:prstGeom prst="rect">
                <a:avLst/>
              </a:prstGeom>
              <a:noFill/>
            </p:spPr>
            <p:txBody>
              <a:bodyPr wrap="square" rtlCol="0">
                <a:spAutoFit/>
              </a:bodyPr>
              <a:lstStyle/>
              <a:p>
                <a:r>
                  <a:rPr lang="en-GB" sz="2400" dirty="0" smtClean="0">
                    <a:solidFill>
                      <a:srgbClr val="7030A0"/>
                    </a:solidFill>
                    <a:latin typeface="Century Gothic" panose="020B0502020202020204" pitchFamily="34" charset="0"/>
                  </a:rPr>
                  <a:t>Leave magnet messages</a:t>
                </a:r>
              </a:p>
              <a:p>
                <a:endParaRPr lang="en-GB" sz="2400" dirty="0">
                  <a:solidFill>
                    <a:srgbClr val="7030A0"/>
                  </a:solidFill>
                  <a:latin typeface="Century Gothic" panose="020B0502020202020204" pitchFamily="34" charset="0"/>
                </a:endParaRPr>
              </a:p>
            </p:txBody>
          </p:sp>
          <p:pic>
            <p:nvPicPr>
              <p:cNvPr id="8" name="Picture 7"/>
              <p:cNvPicPr>
                <a:picLocks noChangeAspect="1"/>
              </p:cNvPicPr>
              <p:nvPr/>
            </p:nvPicPr>
            <p:blipFill>
              <a:blip r:embed="rId6"/>
              <a:stretch>
                <a:fillRect/>
              </a:stretch>
            </p:blipFill>
            <p:spPr>
              <a:xfrm>
                <a:off x="2026408" y="2740539"/>
                <a:ext cx="1846978" cy="1592684"/>
              </a:xfrm>
              <a:prstGeom prst="rect">
                <a:avLst/>
              </a:prstGeom>
            </p:spPr>
          </p:pic>
          <p:pic>
            <p:nvPicPr>
              <p:cNvPr id="9" name="Picture 8"/>
              <p:cNvPicPr>
                <a:picLocks noChangeAspect="1"/>
              </p:cNvPicPr>
              <p:nvPr/>
            </p:nvPicPr>
            <p:blipFill>
              <a:blip r:embed="rId7"/>
              <a:stretch>
                <a:fillRect/>
              </a:stretch>
            </p:blipFill>
            <p:spPr>
              <a:xfrm>
                <a:off x="4388693" y="3674648"/>
                <a:ext cx="2170748" cy="1690494"/>
              </a:xfrm>
              <a:prstGeom prst="rect">
                <a:avLst/>
              </a:prstGeom>
            </p:spPr>
          </p:pic>
        </p:grpSp>
      </p:grpSp>
    </p:spTree>
    <p:extLst>
      <p:ext uri="{BB962C8B-B14F-4D97-AF65-F5344CB8AC3E}">
        <p14:creationId xmlns:p14="http://schemas.microsoft.com/office/powerpoint/2010/main" val="11229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4BB6FE-C778-400C-91FF-684C4A633E37}"/>
              </a:ext>
            </a:extLst>
          </p:cNvPr>
          <p:cNvSpPr txBox="1"/>
          <p:nvPr/>
        </p:nvSpPr>
        <p:spPr>
          <a:xfrm>
            <a:off x="251101" y="274290"/>
            <a:ext cx="9499107" cy="5878532"/>
          </a:xfrm>
          <a:prstGeom prst="rect">
            <a:avLst/>
          </a:prstGeom>
          <a:noFill/>
        </p:spPr>
        <p:txBody>
          <a:bodyPr wrap="square">
            <a:spAutoFit/>
          </a:bodyPr>
          <a:lstStyle/>
          <a:p>
            <a:pPr algn="ctr"/>
            <a:r>
              <a:rPr lang="en-GB" sz="3600" dirty="0">
                <a:latin typeface="Century Gothic" panose="020B0502020202020204" pitchFamily="34" charset="0"/>
              </a:rPr>
              <a:t>The reading practice book</a:t>
            </a:r>
          </a:p>
          <a:p>
            <a:endParaRPr lang="en-GB" sz="2000" dirty="0">
              <a:latin typeface="Century Gothic" panose="020B0502020202020204" pitchFamily="34" charset="0"/>
            </a:endParaRPr>
          </a:p>
          <a:p>
            <a:pPr marL="342900" indent="-342900">
              <a:buFont typeface="Arial" panose="020B0604020202020204" pitchFamily="34" charset="0"/>
              <a:buChar char="•"/>
            </a:pPr>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a:latin typeface="Century Gothic" panose="020B0502020202020204" pitchFamily="34" charset="0"/>
              </a:rPr>
              <a:t>Parents/carers play a </a:t>
            </a:r>
            <a:r>
              <a:rPr lang="en-GB" sz="2000" u="sng" dirty="0">
                <a:latin typeface="Century Gothic" panose="020B0502020202020204" pitchFamily="34" charset="0"/>
              </a:rPr>
              <a:t>vital role</a:t>
            </a:r>
            <a:r>
              <a:rPr lang="en-GB" sz="2000" dirty="0">
                <a:latin typeface="Century Gothic" panose="020B0502020202020204" pitchFamily="34" charset="0"/>
              </a:rPr>
              <a:t>. </a:t>
            </a:r>
            <a:r>
              <a:rPr lang="en-GB" sz="2000" dirty="0" smtClean="0">
                <a:latin typeface="Century Gothic" panose="020B0502020202020204" pitchFamily="34" charset="0"/>
              </a:rPr>
              <a:t>Children who practice reading at home are more likely to become fluent</a:t>
            </a:r>
            <a:r>
              <a:rPr lang="en-GB" sz="2000" dirty="0">
                <a:latin typeface="Century Gothic" panose="020B0502020202020204" pitchFamily="34" charset="0"/>
              </a:rPr>
              <a:t>, confident readers. </a:t>
            </a:r>
          </a:p>
          <a:p>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a:latin typeface="Century Gothic" panose="020B0502020202020204" pitchFamily="34" charset="0"/>
              </a:rPr>
              <a:t>Parents’ or carers’ support is needed to help their child practise reading and develop fluency with a book they have already read at school. </a:t>
            </a:r>
            <a:endParaRPr lang="en-GB" sz="2000" dirty="0" smtClean="0">
              <a:latin typeface="Century Gothic" panose="020B0502020202020204" pitchFamily="34" charset="0"/>
            </a:endParaRPr>
          </a:p>
          <a:p>
            <a:pPr marL="342900" indent="-342900">
              <a:buFont typeface="Arial" panose="020B0604020202020204" pitchFamily="34" charset="0"/>
              <a:buChar char="•"/>
            </a:pPr>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smtClean="0">
                <a:latin typeface="Century Gothic" panose="020B0502020202020204" pitchFamily="34" charset="0"/>
              </a:rPr>
              <a:t>Matched to your child’s phonics stage – fully decodable.</a:t>
            </a:r>
          </a:p>
          <a:p>
            <a:pPr marL="342900" indent="-342900">
              <a:buFont typeface="Arial" panose="020B0604020202020204" pitchFamily="34" charset="0"/>
              <a:buChar char="•"/>
            </a:pPr>
            <a:endParaRPr lang="en-GB" sz="2000" dirty="0" smtClean="0">
              <a:latin typeface="Century Gothic" panose="020B0502020202020204" pitchFamily="34" charset="0"/>
            </a:endParaRPr>
          </a:p>
          <a:p>
            <a:pPr marL="342900" indent="-342900">
              <a:buFont typeface="Arial" panose="020B0604020202020204" pitchFamily="34" charset="0"/>
              <a:buChar char="•"/>
            </a:pPr>
            <a:r>
              <a:rPr lang="en-GB" sz="2000" dirty="0">
                <a:latin typeface="Century Gothic" panose="020B0502020202020204" pitchFamily="34" charset="0"/>
              </a:rPr>
              <a:t>Changed weekly in school.  </a:t>
            </a:r>
          </a:p>
          <a:p>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smtClean="0">
                <a:latin typeface="Century Gothic" panose="020B0502020202020204" pitchFamily="34" charset="0"/>
              </a:rPr>
              <a:t>Re-reading the same book develops confidence and fluency. </a:t>
            </a:r>
          </a:p>
          <a:p>
            <a:pPr marL="342900" indent="-342900">
              <a:buFont typeface="Arial" panose="020B0604020202020204" pitchFamily="34" charset="0"/>
              <a:buChar char="•"/>
            </a:pPr>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smtClean="0">
                <a:latin typeface="Century Gothic" panose="020B0502020202020204" pitchFamily="34" charset="0"/>
              </a:rPr>
              <a:t>It is just as important to practice comprehension skills as decoding skills.</a:t>
            </a:r>
          </a:p>
          <a:p>
            <a:pPr marL="342900" indent="-342900">
              <a:buFont typeface="Arial" panose="020B0604020202020204" pitchFamily="34" charset="0"/>
              <a:buChar char="•"/>
            </a:pPr>
            <a:endParaRPr lang="en-GB" sz="2000" dirty="0">
              <a:latin typeface="Century Gothic" panose="020B0502020202020204" pitchFamily="34" charset="0"/>
            </a:endParaRPr>
          </a:p>
          <a:p>
            <a:pPr marL="342900" indent="-342900">
              <a:buFont typeface="Arial" panose="020B0604020202020204" pitchFamily="34" charset="0"/>
              <a:buChar char="•"/>
            </a:pPr>
            <a:endParaRPr lang="en-GB" sz="2000" dirty="0">
              <a:latin typeface="Century Gothic" panose="020B0502020202020204" pitchFamily="34" charset="0"/>
            </a:endParaRPr>
          </a:p>
        </p:txBody>
      </p:sp>
      <p:pic>
        <p:nvPicPr>
          <p:cNvPr id="4" name="Picture 3">
            <a:extLst>
              <a:ext uri="{FF2B5EF4-FFF2-40B4-BE49-F238E27FC236}">
                <a16:creationId xmlns:a16="http://schemas.microsoft.com/office/drawing/2014/main" id="{186FA623-1EB3-4D4D-A3E3-A4480C1C15FD}"/>
              </a:ext>
            </a:extLst>
          </p:cNvPr>
          <p:cNvPicPr>
            <a:picLocks noChangeAspect="1"/>
          </p:cNvPicPr>
          <p:nvPr/>
        </p:nvPicPr>
        <p:blipFill>
          <a:blip r:embed="rId3"/>
          <a:stretch>
            <a:fillRect/>
          </a:stretch>
        </p:blipFill>
        <p:spPr>
          <a:xfrm>
            <a:off x="9839418" y="1766657"/>
            <a:ext cx="1824705" cy="4053140"/>
          </a:xfrm>
          <a:prstGeom prst="rect">
            <a:avLst/>
          </a:prstGeom>
        </p:spPr>
      </p:pic>
    </p:spTree>
    <p:extLst>
      <p:ext uri="{BB962C8B-B14F-4D97-AF65-F5344CB8AC3E}">
        <p14:creationId xmlns:p14="http://schemas.microsoft.com/office/powerpoint/2010/main" val="4215039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ig Cat Phonics for Little Wandle Letters and Sounds Revised - Number Fun : Phase 1">
            <a:extLst>
              <a:ext uri="{FF2B5EF4-FFF2-40B4-BE49-F238E27FC236}">
                <a16:creationId xmlns:a16="http://schemas.microsoft.com/office/drawing/2014/main" id="{052C580D-C58A-46DE-BFF0-4833A579E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697" y="357085"/>
            <a:ext cx="1928443" cy="18281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45FA09-9821-49E9-8966-7B5DBC1A1B45}"/>
              </a:ext>
            </a:extLst>
          </p:cNvPr>
          <p:cNvPicPr>
            <a:picLocks noChangeAspect="1"/>
          </p:cNvPicPr>
          <p:nvPr/>
        </p:nvPicPr>
        <p:blipFill rotWithShape="1">
          <a:blip r:embed="rId4"/>
          <a:srcRect l="19369" t="20842" r="20413" b="28802"/>
          <a:stretch/>
        </p:blipFill>
        <p:spPr>
          <a:xfrm>
            <a:off x="1761940" y="2300659"/>
            <a:ext cx="8668119" cy="4077264"/>
          </a:xfrm>
          <a:prstGeom prst="rect">
            <a:avLst/>
          </a:prstGeom>
        </p:spPr>
      </p:pic>
      <p:sp>
        <p:nvSpPr>
          <p:cNvPr id="7" name="TextBox 6">
            <a:extLst>
              <a:ext uri="{FF2B5EF4-FFF2-40B4-BE49-F238E27FC236}">
                <a16:creationId xmlns:a16="http://schemas.microsoft.com/office/drawing/2014/main" id="{3C2CD249-7510-4EFB-B350-EAAF6F4F541E}"/>
              </a:ext>
            </a:extLst>
          </p:cNvPr>
          <p:cNvSpPr txBox="1"/>
          <p:nvPr/>
        </p:nvSpPr>
        <p:spPr>
          <a:xfrm>
            <a:off x="4341180" y="970763"/>
            <a:ext cx="6088879" cy="769441"/>
          </a:xfrm>
          <a:prstGeom prst="rect">
            <a:avLst/>
          </a:prstGeom>
          <a:noFill/>
        </p:spPr>
        <p:txBody>
          <a:bodyPr wrap="square" rtlCol="0">
            <a:spAutoFit/>
          </a:bodyPr>
          <a:lstStyle/>
          <a:p>
            <a:r>
              <a:rPr lang="en-GB" sz="4400" dirty="0">
                <a:latin typeface="Century Gothic" panose="020B0502020202020204" pitchFamily="34" charset="0"/>
              </a:rPr>
              <a:t>Books without words </a:t>
            </a:r>
          </a:p>
        </p:txBody>
      </p:sp>
    </p:spTree>
    <p:extLst>
      <p:ext uri="{BB962C8B-B14F-4D97-AF65-F5344CB8AC3E}">
        <p14:creationId xmlns:p14="http://schemas.microsoft.com/office/powerpoint/2010/main" val="3430341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385412-B5CA-4DAF-981C-79A0B64256D9}"/>
              </a:ext>
            </a:extLst>
          </p:cNvPr>
          <p:cNvSpPr txBox="1"/>
          <p:nvPr/>
        </p:nvSpPr>
        <p:spPr>
          <a:xfrm>
            <a:off x="6809057" y="510015"/>
            <a:ext cx="4931671" cy="769441"/>
          </a:xfrm>
          <a:prstGeom prst="rect">
            <a:avLst/>
          </a:prstGeom>
          <a:noFill/>
        </p:spPr>
        <p:txBody>
          <a:bodyPr wrap="square" rtlCol="0">
            <a:spAutoFit/>
          </a:bodyPr>
          <a:lstStyle/>
          <a:p>
            <a:r>
              <a:rPr lang="en-GB" sz="4400" dirty="0">
                <a:latin typeface="Century Gothic" panose="020B0502020202020204" pitchFamily="34" charset="0"/>
              </a:rPr>
              <a:t>Books with words </a:t>
            </a:r>
          </a:p>
        </p:txBody>
      </p:sp>
      <p:pic>
        <p:nvPicPr>
          <p:cNvPr id="10" name="Picture 9"/>
          <p:cNvPicPr>
            <a:picLocks noChangeAspect="1"/>
          </p:cNvPicPr>
          <p:nvPr/>
        </p:nvPicPr>
        <p:blipFill>
          <a:blip r:embed="rId3"/>
          <a:stretch>
            <a:fillRect/>
          </a:stretch>
        </p:blipFill>
        <p:spPr>
          <a:xfrm>
            <a:off x="338137" y="231321"/>
            <a:ext cx="3490913" cy="3915367"/>
          </a:xfrm>
          <a:prstGeom prst="rect">
            <a:avLst/>
          </a:prstGeom>
        </p:spPr>
      </p:pic>
      <p:pic>
        <p:nvPicPr>
          <p:cNvPr id="9" name="Picture 8"/>
          <p:cNvPicPr>
            <a:picLocks noChangeAspect="1"/>
          </p:cNvPicPr>
          <p:nvPr/>
        </p:nvPicPr>
        <p:blipFill rotWithShape="1">
          <a:blip r:embed="rId4"/>
          <a:srcRect l="-6953" t="-9827" r="6953" b="3568"/>
          <a:stretch/>
        </p:blipFill>
        <p:spPr>
          <a:xfrm>
            <a:off x="834576" y="3281820"/>
            <a:ext cx="4931671" cy="3831151"/>
          </a:xfrm>
          <a:prstGeom prst="flowChartManualInput">
            <a:avLst/>
          </a:prstGeom>
        </p:spPr>
      </p:pic>
      <p:pic>
        <p:nvPicPr>
          <p:cNvPr id="3" name="Picture 2"/>
          <p:cNvPicPr>
            <a:picLocks noChangeAspect="1"/>
          </p:cNvPicPr>
          <p:nvPr/>
        </p:nvPicPr>
        <p:blipFill>
          <a:blip r:embed="rId5"/>
          <a:stretch>
            <a:fillRect/>
          </a:stretch>
        </p:blipFill>
        <p:spPr>
          <a:xfrm>
            <a:off x="5644100" y="1424921"/>
            <a:ext cx="3521807" cy="3713797"/>
          </a:xfrm>
          <a:prstGeom prst="rect">
            <a:avLst/>
          </a:prstGeom>
        </p:spPr>
      </p:pic>
      <p:pic>
        <p:nvPicPr>
          <p:cNvPr id="2" name="Picture 1"/>
          <p:cNvPicPr>
            <a:picLocks noChangeAspect="1"/>
          </p:cNvPicPr>
          <p:nvPr/>
        </p:nvPicPr>
        <p:blipFill>
          <a:blip r:embed="rId6"/>
          <a:stretch>
            <a:fillRect/>
          </a:stretch>
        </p:blipFill>
        <p:spPr>
          <a:xfrm>
            <a:off x="8394814" y="3120390"/>
            <a:ext cx="3545726" cy="3873024"/>
          </a:xfrm>
          <a:prstGeom prst="rect">
            <a:avLst/>
          </a:prstGeom>
        </p:spPr>
      </p:pic>
      <p:pic>
        <p:nvPicPr>
          <p:cNvPr id="4" name="Picture 3"/>
          <p:cNvPicPr>
            <a:picLocks noChangeAspect="1"/>
          </p:cNvPicPr>
          <p:nvPr/>
        </p:nvPicPr>
        <p:blipFill>
          <a:blip r:embed="rId7"/>
          <a:stretch>
            <a:fillRect/>
          </a:stretch>
        </p:blipFill>
        <p:spPr>
          <a:xfrm>
            <a:off x="4298217" y="283685"/>
            <a:ext cx="2143125" cy="2314575"/>
          </a:xfrm>
          <a:prstGeom prst="rect">
            <a:avLst/>
          </a:prstGeom>
        </p:spPr>
      </p:pic>
    </p:spTree>
    <p:extLst>
      <p:ext uri="{BB962C8B-B14F-4D97-AF65-F5344CB8AC3E}">
        <p14:creationId xmlns:p14="http://schemas.microsoft.com/office/powerpoint/2010/main" val="1401571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2107" y="2450459"/>
            <a:ext cx="8499443" cy="1107996"/>
          </a:xfrm>
          <a:prstGeom prst="rect">
            <a:avLst/>
          </a:prstGeom>
          <a:noFill/>
        </p:spPr>
        <p:txBody>
          <a:bodyPr wrap="none" rtlCol="0">
            <a:spAutoFit/>
          </a:bodyPr>
          <a:lstStyle/>
          <a:p>
            <a:r>
              <a:rPr lang="en-GB" sz="6600" dirty="0" smtClean="0">
                <a:latin typeface="Century Gothic" panose="020B0502020202020204" pitchFamily="34" charset="0"/>
              </a:rPr>
              <a:t>Phonics Terminology</a:t>
            </a:r>
            <a:endParaRPr lang="en-GB" sz="6600" dirty="0">
              <a:latin typeface="Century Gothic" panose="020B0502020202020204" pitchFamily="34" charset="0"/>
            </a:endParaRPr>
          </a:p>
        </p:txBody>
      </p:sp>
    </p:spTree>
    <p:extLst>
      <p:ext uri="{BB962C8B-B14F-4D97-AF65-F5344CB8AC3E}">
        <p14:creationId xmlns:p14="http://schemas.microsoft.com/office/powerpoint/2010/main" val="4593051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0F3275-FD59-46FD-95ED-0EF2A5551DDF}"/>
              </a:ext>
            </a:extLst>
          </p:cNvPr>
          <p:cNvSpPr txBox="1"/>
          <p:nvPr/>
        </p:nvSpPr>
        <p:spPr>
          <a:xfrm>
            <a:off x="683582" y="1012255"/>
            <a:ext cx="6853291" cy="4278094"/>
          </a:xfrm>
          <a:prstGeom prst="rect">
            <a:avLst/>
          </a:prstGeom>
          <a:noFill/>
        </p:spPr>
        <p:txBody>
          <a:bodyPr wrap="square">
            <a:spAutoFit/>
          </a:bodyPr>
          <a:lstStyle/>
          <a:p>
            <a:pPr algn="ctr"/>
            <a:r>
              <a:rPr lang="en-GB" sz="4000" dirty="0">
                <a:latin typeface="Century Gothic" panose="020B0502020202020204" pitchFamily="34" charset="0"/>
              </a:rPr>
              <a:t>The sharing book </a:t>
            </a:r>
            <a:endParaRPr lang="en-GB" sz="4400" dirty="0">
              <a:latin typeface="Century Gothic" panose="020B0502020202020204" pitchFamily="34" charset="0"/>
            </a:endParaRPr>
          </a:p>
          <a:p>
            <a:pPr algn="ctr"/>
            <a:endParaRPr lang="en-GB" sz="2800" dirty="0" smtClean="0">
              <a:latin typeface="Century Gothic" panose="020B0502020202020204" pitchFamily="34" charset="0"/>
            </a:endParaRPr>
          </a:p>
          <a:p>
            <a:pPr algn="ctr"/>
            <a:endParaRPr lang="en-GB" sz="2800" dirty="0">
              <a:latin typeface="Century Gothic" panose="020B0502020202020204" pitchFamily="34" charset="0"/>
            </a:endParaRPr>
          </a:p>
          <a:p>
            <a:pPr marL="342900" indent="-342900">
              <a:buFont typeface="Arial" panose="020B0604020202020204" pitchFamily="34" charset="0"/>
              <a:buChar char="•"/>
            </a:pPr>
            <a:r>
              <a:rPr lang="en-GB" sz="2000" dirty="0" smtClean="0">
                <a:latin typeface="Century Gothic" panose="020B0502020202020204" pitchFamily="34" charset="0"/>
              </a:rPr>
              <a:t>Your child’s choice of book from the library</a:t>
            </a:r>
          </a:p>
          <a:p>
            <a:endParaRPr lang="en-GB" sz="2000" dirty="0" smtClean="0">
              <a:latin typeface="Century Gothic" panose="020B0502020202020204" pitchFamily="34" charset="0"/>
            </a:endParaRPr>
          </a:p>
          <a:p>
            <a:endParaRPr lang="en-GB" sz="2000" i="1" u="sng" dirty="0" smtClean="0">
              <a:latin typeface="Century Gothic" panose="020B0502020202020204" pitchFamily="34" charset="0"/>
            </a:endParaRPr>
          </a:p>
          <a:p>
            <a:pPr marL="342900" indent="-342900">
              <a:buFont typeface="Arial" panose="020B0604020202020204" pitchFamily="34" charset="0"/>
              <a:buChar char="•"/>
            </a:pPr>
            <a:r>
              <a:rPr lang="en-GB" sz="2000" i="1" u="sng" dirty="0" smtClean="0">
                <a:latin typeface="Century Gothic" panose="020B0502020202020204" pitchFamily="34" charset="0"/>
              </a:rPr>
              <a:t>The </a:t>
            </a:r>
            <a:r>
              <a:rPr lang="en-GB" sz="2000" i="1" u="sng" dirty="0">
                <a:latin typeface="Century Gothic" panose="020B0502020202020204" pitchFamily="34" charset="0"/>
              </a:rPr>
              <a:t>book is for the parent/carer to read to or with the child</a:t>
            </a:r>
            <a:r>
              <a:rPr lang="en-GB" sz="2000" i="1" dirty="0">
                <a:latin typeface="Century Gothic" panose="020B0502020202020204" pitchFamily="34" charset="0"/>
              </a:rPr>
              <a:t>. </a:t>
            </a:r>
            <a:endParaRPr lang="en-GB" sz="2000" dirty="0">
              <a:latin typeface="Century Gothic" panose="020B0502020202020204" pitchFamily="34" charset="0"/>
            </a:endParaRPr>
          </a:p>
          <a:p>
            <a:endParaRPr lang="en-GB" sz="2000" dirty="0">
              <a:latin typeface="Century Gothic" panose="020B0502020202020204" pitchFamily="34" charset="0"/>
            </a:endParaRPr>
          </a:p>
          <a:p>
            <a:pPr algn="ctr"/>
            <a:endParaRPr lang="en-GB" sz="2800" b="1" dirty="0" smtClean="0">
              <a:latin typeface="Century Gothic" panose="020B0502020202020204" pitchFamily="34" charset="0"/>
            </a:endParaRPr>
          </a:p>
          <a:p>
            <a:pPr algn="ctr"/>
            <a:r>
              <a:rPr lang="en-GB" sz="2800" b="1" dirty="0" smtClean="0">
                <a:latin typeface="Century Gothic" panose="020B0502020202020204" pitchFamily="34" charset="0"/>
              </a:rPr>
              <a:t>The </a:t>
            </a:r>
            <a:r>
              <a:rPr lang="en-GB" sz="2800" b="1" dirty="0">
                <a:latin typeface="Century Gothic" panose="020B0502020202020204" pitchFamily="34" charset="0"/>
              </a:rPr>
              <a:t>goal is enjoyment. </a:t>
            </a:r>
          </a:p>
        </p:txBody>
      </p:sp>
      <p:pic>
        <p:nvPicPr>
          <p:cNvPr id="4" name="Picture 3">
            <a:extLst>
              <a:ext uri="{FF2B5EF4-FFF2-40B4-BE49-F238E27FC236}">
                <a16:creationId xmlns:a16="http://schemas.microsoft.com/office/drawing/2014/main" id="{75275F96-5BEF-47B7-A501-4564796A4F66}"/>
              </a:ext>
            </a:extLst>
          </p:cNvPr>
          <p:cNvPicPr>
            <a:picLocks noChangeAspect="1"/>
          </p:cNvPicPr>
          <p:nvPr/>
        </p:nvPicPr>
        <p:blipFill>
          <a:blip r:embed="rId3"/>
          <a:stretch>
            <a:fillRect/>
          </a:stretch>
        </p:blipFill>
        <p:spPr>
          <a:xfrm>
            <a:off x="8211846" y="1535096"/>
            <a:ext cx="3755253" cy="3755253"/>
          </a:xfrm>
          <a:prstGeom prst="rect">
            <a:avLst/>
          </a:prstGeom>
        </p:spPr>
      </p:pic>
      <p:pic>
        <p:nvPicPr>
          <p:cNvPr id="1026" name="Picture 2" descr="help2read on Twitter: &quot;Children are made readers on the laps of their  parents. - Emilie Buchwald #reading #quote https://t.co/4z069oUQGe&quot; /  Twi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873" y="1075945"/>
            <a:ext cx="4430226" cy="4430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3004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1540" y="2685415"/>
            <a:ext cx="3059430" cy="1325563"/>
          </a:xfrm>
        </p:spPr>
        <p:txBody>
          <a:bodyPr/>
          <a:lstStyle/>
          <a:p>
            <a:r>
              <a:rPr lang="en-GB" dirty="0" smtClean="0">
                <a:latin typeface="Century Gothic" panose="020B0502020202020204" pitchFamily="34" charset="0"/>
              </a:rPr>
              <a:t>Writing</a:t>
            </a:r>
            <a:endParaRPr lang="en-GB" dirty="0">
              <a:latin typeface="Century Gothic" panose="020B0502020202020204" pitchFamily="34" charset="0"/>
            </a:endParaRPr>
          </a:p>
        </p:txBody>
      </p:sp>
    </p:spTree>
    <p:extLst>
      <p:ext uri="{BB962C8B-B14F-4D97-AF65-F5344CB8AC3E}">
        <p14:creationId xmlns:p14="http://schemas.microsoft.com/office/powerpoint/2010/main" val="3902882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0902"/>
          </a:xfrm>
        </p:spPr>
        <p:txBody>
          <a:bodyPr vert="horz" lIns="91440" tIns="45720" rIns="91440" bIns="45720" rtlCol="0" anchor="ctr">
            <a:noAutofit/>
          </a:bodyPr>
          <a:lstStyle/>
          <a:p>
            <a:pPr algn="ctr"/>
            <a:r>
              <a:rPr lang="en-US" b="1" dirty="0">
                <a:latin typeface="Century Gothic" panose="020B0502020202020204" pitchFamily="34" charset="0"/>
                <a:ea typeface="Comic Sans MS" charset="0"/>
                <a:cs typeface="Comic Sans MS" charset="0"/>
              </a:rPr>
              <a:t>End of Reception Year </a:t>
            </a:r>
          </a:p>
        </p:txBody>
      </p:sp>
      <p:pic>
        <p:nvPicPr>
          <p:cNvPr id="5" name="Picture 4"/>
          <p:cNvPicPr>
            <a:picLocks noChangeAspect="1"/>
          </p:cNvPicPr>
          <p:nvPr/>
        </p:nvPicPr>
        <p:blipFill>
          <a:blip r:embed="rId3"/>
          <a:stretch>
            <a:fillRect/>
          </a:stretch>
        </p:blipFill>
        <p:spPr>
          <a:xfrm>
            <a:off x="3747282" y="2497355"/>
            <a:ext cx="2561707" cy="3563655"/>
          </a:xfrm>
          <a:prstGeom prst="rect">
            <a:avLst/>
          </a:prstGeom>
          <a:ln w="28575">
            <a:solidFill>
              <a:schemeClr val="accent2">
                <a:lumMod val="75000"/>
              </a:schemeClr>
            </a:solidFill>
          </a:ln>
        </p:spPr>
      </p:pic>
      <p:pic>
        <p:nvPicPr>
          <p:cNvPr id="6" name="Picture 5"/>
          <p:cNvPicPr>
            <a:picLocks noChangeAspect="1"/>
          </p:cNvPicPr>
          <p:nvPr/>
        </p:nvPicPr>
        <p:blipFill>
          <a:blip r:embed="rId4"/>
          <a:stretch>
            <a:fillRect/>
          </a:stretch>
        </p:blipFill>
        <p:spPr>
          <a:xfrm>
            <a:off x="340900" y="1096028"/>
            <a:ext cx="3310726" cy="3683315"/>
          </a:xfrm>
          <a:prstGeom prst="rect">
            <a:avLst/>
          </a:prstGeom>
          <a:ln w="53975">
            <a:solidFill>
              <a:schemeClr val="accent6">
                <a:lumMod val="60000"/>
                <a:lumOff val="40000"/>
              </a:schemeClr>
            </a:solidFill>
          </a:ln>
        </p:spPr>
      </p:pic>
      <p:pic>
        <p:nvPicPr>
          <p:cNvPr id="7" name="Picture 6"/>
          <p:cNvPicPr>
            <a:picLocks noChangeAspect="1"/>
          </p:cNvPicPr>
          <p:nvPr/>
        </p:nvPicPr>
        <p:blipFill>
          <a:blip r:embed="rId5"/>
          <a:stretch>
            <a:fillRect/>
          </a:stretch>
        </p:blipFill>
        <p:spPr>
          <a:xfrm>
            <a:off x="6637538" y="1424231"/>
            <a:ext cx="2813426" cy="4009537"/>
          </a:xfrm>
          <a:prstGeom prst="rect">
            <a:avLst/>
          </a:prstGeom>
          <a:ln w="38100">
            <a:solidFill>
              <a:srgbClr val="FF0000"/>
            </a:solidFill>
          </a:ln>
        </p:spPr>
      </p:pic>
      <p:pic>
        <p:nvPicPr>
          <p:cNvPr id="9" name="Picture 8"/>
          <p:cNvPicPr>
            <a:picLocks noChangeAspect="1"/>
          </p:cNvPicPr>
          <p:nvPr/>
        </p:nvPicPr>
        <p:blipFill>
          <a:blip r:embed="rId6"/>
          <a:stretch>
            <a:fillRect/>
          </a:stretch>
        </p:blipFill>
        <p:spPr>
          <a:xfrm>
            <a:off x="9519738" y="1826930"/>
            <a:ext cx="2331362" cy="4263568"/>
          </a:xfrm>
          <a:prstGeom prst="rect">
            <a:avLst/>
          </a:prstGeom>
          <a:ln w="63500">
            <a:solidFill>
              <a:srgbClr val="FFFF00"/>
            </a:solidFill>
          </a:ln>
        </p:spPr>
      </p:pic>
    </p:spTree>
    <p:extLst>
      <p:ext uri="{BB962C8B-B14F-4D97-AF65-F5344CB8AC3E}">
        <p14:creationId xmlns:p14="http://schemas.microsoft.com/office/powerpoint/2010/main" val="3988484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738326" y="366968"/>
            <a:ext cx="10715347" cy="5911300"/>
          </a:xfrm>
          <a:prstGeom prst="rect">
            <a:avLst/>
          </a:prstGeom>
          <a:solidFill>
            <a:srgbClr val="FF0000"/>
          </a:solidFill>
          <a:effectLst>
            <a:outerShdw blurRad="50800" dist="50800" dir="5400000" algn="ctr" rotWithShape="0">
              <a:srgbClr val="FF0000"/>
            </a:outerShdw>
          </a:effectLst>
        </p:spPr>
      </p:pic>
    </p:spTree>
    <p:extLst>
      <p:ext uri="{BB962C8B-B14F-4D97-AF65-F5344CB8AC3E}">
        <p14:creationId xmlns:p14="http://schemas.microsoft.com/office/powerpoint/2010/main" val="1073472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6226446" y="4677122"/>
            <a:ext cx="2222495" cy="1902154"/>
          </a:xfrm>
          <a:prstGeom prst="rect">
            <a:avLst/>
          </a:prstGeom>
        </p:spPr>
      </p:pic>
      <p:sp>
        <p:nvSpPr>
          <p:cNvPr id="2" name="Title 1"/>
          <p:cNvSpPr>
            <a:spLocks noGrp="1"/>
          </p:cNvSpPr>
          <p:nvPr>
            <p:ph type="title"/>
          </p:nvPr>
        </p:nvSpPr>
        <p:spPr>
          <a:xfrm>
            <a:off x="807377" y="98697"/>
            <a:ext cx="10515600" cy="1507752"/>
          </a:xfrm>
        </p:spPr>
        <p:txBody>
          <a:bodyPr/>
          <a:lstStyle/>
          <a:p>
            <a:pPr algn="ctr"/>
            <a:r>
              <a:rPr lang="en-US" dirty="0">
                <a:latin typeface="Century Gothic" panose="020B0502020202020204" pitchFamily="34" charset="0"/>
                <a:ea typeface="Comic Sans MS" charset="0"/>
                <a:cs typeface="Comic Sans MS" charset="0"/>
              </a:rPr>
              <a:t>Strengthening their fine motor skills/ pre-writing skills  </a:t>
            </a:r>
          </a:p>
        </p:txBody>
      </p:sp>
      <p:pic>
        <p:nvPicPr>
          <p:cNvPr id="4" name="Content Placeholder 3"/>
          <p:cNvPicPr>
            <a:picLocks noGrp="1" noChangeAspect="1"/>
          </p:cNvPicPr>
          <p:nvPr>
            <p:ph idx="1"/>
          </p:nvPr>
        </p:nvPicPr>
        <p:blipFill>
          <a:blip r:embed="rId4"/>
          <a:stretch>
            <a:fillRect/>
          </a:stretch>
        </p:blipFill>
        <p:spPr>
          <a:xfrm>
            <a:off x="424908" y="1513307"/>
            <a:ext cx="2407863" cy="1805898"/>
          </a:xfrm>
          <a:prstGeom prst="rect">
            <a:avLst/>
          </a:prstGeom>
        </p:spPr>
      </p:pic>
      <p:pic>
        <p:nvPicPr>
          <p:cNvPr id="7" name="Picture 6"/>
          <p:cNvPicPr>
            <a:picLocks noChangeAspect="1"/>
          </p:cNvPicPr>
          <p:nvPr/>
        </p:nvPicPr>
        <p:blipFill>
          <a:blip r:embed="rId5"/>
          <a:stretch>
            <a:fillRect/>
          </a:stretch>
        </p:blipFill>
        <p:spPr>
          <a:xfrm>
            <a:off x="4250299" y="1488414"/>
            <a:ext cx="2452564" cy="1368531"/>
          </a:xfrm>
          <a:prstGeom prst="rect">
            <a:avLst/>
          </a:prstGeom>
        </p:spPr>
      </p:pic>
      <p:pic>
        <p:nvPicPr>
          <p:cNvPr id="8" name="Picture 7"/>
          <p:cNvPicPr>
            <a:picLocks noChangeAspect="1"/>
          </p:cNvPicPr>
          <p:nvPr/>
        </p:nvPicPr>
        <p:blipFill>
          <a:blip r:embed="rId6"/>
          <a:stretch>
            <a:fillRect/>
          </a:stretch>
        </p:blipFill>
        <p:spPr>
          <a:xfrm>
            <a:off x="6927108" y="1505092"/>
            <a:ext cx="3215811" cy="1451135"/>
          </a:xfrm>
          <a:prstGeom prst="rect">
            <a:avLst/>
          </a:prstGeom>
        </p:spPr>
      </p:pic>
      <p:pic>
        <p:nvPicPr>
          <p:cNvPr id="9" name="Picture 8"/>
          <p:cNvPicPr>
            <a:picLocks noChangeAspect="1"/>
          </p:cNvPicPr>
          <p:nvPr/>
        </p:nvPicPr>
        <p:blipFill>
          <a:blip r:embed="rId7"/>
          <a:stretch>
            <a:fillRect/>
          </a:stretch>
        </p:blipFill>
        <p:spPr>
          <a:xfrm>
            <a:off x="602897" y="3420562"/>
            <a:ext cx="2190128" cy="1457431"/>
          </a:xfrm>
          <a:prstGeom prst="rect">
            <a:avLst/>
          </a:prstGeom>
        </p:spPr>
      </p:pic>
      <p:pic>
        <p:nvPicPr>
          <p:cNvPr id="10" name="Picture 9"/>
          <p:cNvPicPr>
            <a:picLocks noChangeAspect="1"/>
          </p:cNvPicPr>
          <p:nvPr/>
        </p:nvPicPr>
        <p:blipFill>
          <a:blip r:embed="rId8"/>
          <a:stretch>
            <a:fillRect/>
          </a:stretch>
        </p:blipFill>
        <p:spPr>
          <a:xfrm>
            <a:off x="9676280" y="2874782"/>
            <a:ext cx="2144160" cy="1608120"/>
          </a:xfrm>
          <a:prstGeom prst="rect">
            <a:avLst/>
          </a:prstGeom>
        </p:spPr>
      </p:pic>
      <p:pic>
        <p:nvPicPr>
          <p:cNvPr id="11" name="Picture 10"/>
          <p:cNvPicPr>
            <a:picLocks noChangeAspect="1"/>
          </p:cNvPicPr>
          <p:nvPr/>
        </p:nvPicPr>
        <p:blipFill>
          <a:blip r:embed="rId9"/>
          <a:stretch>
            <a:fillRect/>
          </a:stretch>
        </p:blipFill>
        <p:spPr>
          <a:xfrm>
            <a:off x="8210194" y="4955846"/>
            <a:ext cx="2772881" cy="1691457"/>
          </a:xfrm>
          <a:prstGeom prst="rect">
            <a:avLst/>
          </a:prstGeom>
        </p:spPr>
      </p:pic>
      <p:pic>
        <p:nvPicPr>
          <p:cNvPr id="12" name="Picture 11"/>
          <p:cNvPicPr>
            <a:picLocks noChangeAspect="1"/>
          </p:cNvPicPr>
          <p:nvPr/>
        </p:nvPicPr>
        <p:blipFill>
          <a:blip r:embed="rId10"/>
          <a:stretch>
            <a:fillRect/>
          </a:stretch>
        </p:blipFill>
        <p:spPr>
          <a:xfrm>
            <a:off x="7905415" y="3263844"/>
            <a:ext cx="1770865" cy="1770865"/>
          </a:xfrm>
          <a:prstGeom prst="rect">
            <a:avLst/>
          </a:prstGeom>
        </p:spPr>
      </p:pic>
      <p:pic>
        <p:nvPicPr>
          <p:cNvPr id="13" name="Picture 12"/>
          <p:cNvPicPr>
            <a:picLocks noChangeAspect="1"/>
          </p:cNvPicPr>
          <p:nvPr/>
        </p:nvPicPr>
        <p:blipFill>
          <a:blip r:embed="rId11"/>
          <a:stretch>
            <a:fillRect/>
          </a:stretch>
        </p:blipFill>
        <p:spPr>
          <a:xfrm>
            <a:off x="72155" y="4825839"/>
            <a:ext cx="1866267" cy="1866267"/>
          </a:xfrm>
          <a:prstGeom prst="rect">
            <a:avLst/>
          </a:prstGeom>
        </p:spPr>
      </p:pic>
      <p:pic>
        <p:nvPicPr>
          <p:cNvPr id="14" name="Picture 13"/>
          <p:cNvPicPr>
            <a:picLocks noChangeAspect="1"/>
          </p:cNvPicPr>
          <p:nvPr/>
        </p:nvPicPr>
        <p:blipFill>
          <a:blip r:embed="rId12"/>
          <a:stretch>
            <a:fillRect/>
          </a:stretch>
        </p:blipFill>
        <p:spPr>
          <a:xfrm>
            <a:off x="4334138" y="2874831"/>
            <a:ext cx="2435833" cy="1819263"/>
          </a:xfrm>
          <a:prstGeom prst="rect">
            <a:avLst/>
          </a:prstGeom>
        </p:spPr>
      </p:pic>
      <p:pic>
        <p:nvPicPr>
          <p:cNvPr id="16" name="Picture 15"/>
          <p:cNvPicPr>
            <a:picLocks noChangeAspect="1"/>
          </p:cNvPicPr>
          <p:nvPr/>
        </p:nvPicPr>
        <p:blipFill>
          <a:blip r:embed="rId13"/>
          <a:stretch>
            <a:fillRect/>
          </a:stretch>
        </p:blipFill>
        <p:spPr>
          <a:xfrm>
            <a:off x="3874744" y="4841115"/>
            <a:ext cx="2628618" cy="1999758"/>
          </a:xfrm>
          <a:prstGeom prst="rect">
            <a:avLst/>
          </a:prstGeom>
        </p:spPr>
      </p:pic>
      <p:pic>
        <p:nvPicPr>
          <p:cNvPr id="17" name="Picture 16"/>
          <p:cNvPicPr>
            <a:picLocks noChangeAspect="1"/>
          </p:cNvPicPr>
          <p:nvPr/>
        </p:nvPicPr>
        <p:blipFill>
          <a:blip r:embed="rId14"/>
          <a:stretch>
            <a:fillRect/>
          </a:stretch>
        </p:blipFill>
        <p:spPr>
          <a:xfrm>
            <a:off x="1868366" y="5005109"/>
            <a:ext cx="2082850" cy="1574167"/>
          </a:xfrm>
          <a:prstGeom prst="rect">
            <a:avLst/>
          </a:prstGeom>
        </p:spPr>
      </p:pic>
      <p:pic>
        <p:nvPicPr>
          <p:cNvPr id="19" name="Picture 18"/>
          <p:cNvPicPr>
            <a:picLocks noChangeAspect="1"/>
          </p:cNvPicPr>
          <p:nvPr/>
        </p:nvPicPr>
        <p:blipFill>
          <a:blip r:embed="rId15"/>
          <a:stretch>
            <a:fillRect/>
          </a:stretch>
        </p:blipFill>
        <p:spPr>
          <a:xfrm>
            <a:off x="2732011" y="2339231"/>
            <a:ext cx="1680501" cy="1445231"/>
          </a:xfrm>
          <a:prstGeom prst="rect">
            <a:avLst/>
          </a:prstGeom>
        </p:spPr>
      </p:pic>
    </p:spTree>
    <p:extLst>
      <p:ext uri="{BB962C8B-B14F-4D97-AF65-F5344CB8AC3E}">
        <p14:creationId xmlns:p14="http://schemas.microsoft.com/office/powerpoint/2010/main" val="847752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9165" y="332656"/>
            <a:ext cx="8229600" cy="1143000"/>
          </a:xfrm>
        </p:spPr>
        <p:txBody>
          <a:bodyPr/>
          <a:lstStyle/>
          <a:p>
            <a:pPr algn="ctr"/>
            <a:r>
              <a:rPr lang="en-GB" dirty="0">
                <a:ln>
                  <a:solidFill>
                    <a:schemeClr val="accent1">
                      <a:lumMod val="50000"/>
                    </a:schemeClr>
                  </a:solidFill>
                </a:ln>
                <a:latin typeface="Century Gothic" panose="020B0502020202020204" pitchFamily="34" charset="0"/>
              </a:rPr>
              <a:t>Writing at home</a:t>
            </a:r>
          </a:p>
        </p:txBody>
      </p:sp>
      <p:sp>
        <p:nvSpPr>
          <p:cNvPr id="6" name="Content Placeholder 5"/>
          <p:cNvSpPr>
            <a:spLocks noGrp="1"/>
          </p:cNvSpPr>
          <p:nvPr>
            <p:ph idx="1"/>
          </p:nvPr>
        </p:nvSpPr>
        <p:spPr>
          <a:xfrm>
            <a:off x="1142595" y="1361758"/>
            <a:ext cx="9776730" cy="2649192"/>
          </a:xfrm>
        </p:spPr>
        <p:txBody>
          <a:bodyPr>
            <a:normAutofit fontScale="92500" lnSpcReduction="20000"/>
          </a:bodyPr>
          <a:lstStyle/>
          <a:p>
            <a:pPr>
              <a:lnSpc>
                <a:spcPct val="150000"/>
              </a:lnSpc>
            </a:pPr>
            <a:r>
              <a:rPr lang="en-GB" sz="2200" dirty="0">
                <a:latin typeface="Century Gothic" panose="020B0502020202020204" pitchFamily="34" charset="0"/>
              </a:rPr>
              <a:t>Praise your child for ‘play writing’. </a:t>
            </a:r>
          </a:p>
          <a:p>
            <a:pPr>
              <a:lnSpc>
                <a:spcPct val="150000"/>
              </a:lnSpc>
            </a:pPr>
            <a:r>
              <a:rPr lang="en-GB" sz="2200" dirty="0">
                <a:latin typeface="Century Gothic" panose="020B0502020202020204" pitchFamily="34" charset="0"/>
              </a:rPr>
              <a:t>Write with your child- ‘think out loud’</a:t>
            </a:r>
          </a:p>
          <a:p>
            <a:pPr>
              <a:lnSpc>
                <a:spcPct val="150000"/>
              </a:lnSpc>
            </a:pPr>
            <a:r>
              <a:rPr lang="en-GB" sz="2200" dirty="0">
                <a:latin typeface="Century Gothic" panose="020B0502020202020204" pitchFamily="34" charset="0"/>
              </a:rPr>
              <a:t>Spellings- phonetically spelt. </a:t>
            </a:r>
          </a:p>
          <a:p>
            <a:pPr>
              <a:lnSpc>
                <a:spcPct val="150000"/>
              </a:lnSpc>
            </a:pPr>
            <a:r>
              <a:rPr lang="en-GB" sz="2200" dirty="0">
                <a:latin typeface="Century Gothic" panose="020B0502020202020204" pitchFamily="34" charset="0"/>
              </a:rPr>
              <a:t>Encourage correct formation of letters and </a:t>
            </a:r>
            <a:r>
              <a:rPr lang="en-GB" sz="2200" dirty="0" smtClean="0">
                <a:latin typeface="Century Gothic" panose="020B0502020202020204" pitchFamily="34" charset="0"/>
              </a:rPr>
              <a:t>use of lowercase</a:t>
            </a:r>
            <a:endParaRPr lang="en-GB" sz="2200" dirty="0">
              <a:latin typeface="Century Gothic" panose="020B0502020202020204" pitchFamily="34" charset="0"/>
            </a:endParaRPr>
          </a:p>
          <a:p>
            <a:pPr>
              <a:lnSpc>
                <a:spcPct val="150000"/>
              </a:lnSpc>
            </a:pPr>
            <a:r>
              <a:rPr lang="en-GB" sz="2200" dirty="0">
                <a:latin typeface="Century Gothic" panose="020B0502020202020204" pitchFamily="34" charset="0"/>
              </a:rPr>
              <a:t>Give your child a </a:t>
            </a:r>
            <a:r>
              <a:rPr lang="en-GB" sz="2200" b="1" dirty="0">
                <a:latin typeface="Century Gothic" panose="020B0502020202020204" pitchFamily="34" charset="0"/>
              </a:rPr>
              <a:t>purpose</a:t>
            </a:r>
            <a:r>
              <a:rPr lang="en-GB" sz="2200" dirty="0">
                <a:latin typeface="Century Gothic" panose="020B0502020202020204" pitchFamily="34" charset="0"/>
              </a:rPr>
              <a:t> for writing:</a:t>
            </a:r>
          </a:p>
          <a:p>
            <a:endParaRPr lang="en-GB" sz="2400" dirty="0">
              <a:latin typeface="Century Gothic" panose="020B0502020202020204" pitchFamily="34" charset="0"/>
            </a:endParaRPr>
          </a:p>
        </p:txBody>
      </p:sp>
      <p:grpSp>
        <p:nvGrpSpPr>
          <p:cNvPr id="2" name="Group 1"/>
          <p:cNvGrpSpPr/>
          <p:nvPr/>
        </p:nvGrpSpPr>
        <p:grpSpPr>
          <a:xfrm>
            <a:off x="1413274" y="4078183"/>
            <a:ext cx="9278232" cy="2588505"/>
            <a:chOff x="1413274" y="4078183"/>
            <a:chExt cx="9278232" cy="2588505"/>
          </a:xfrm>
        </p:grpSpPr>
        <p:sp>
          <p:nvSpPr>
            <p:cNvPr id="8" name="TextBox 7"/>
            <p:cNvSpPr txBox="1"/>
            <p:nvPr/>
          </p:nvSpPr>
          <p:spPr>
            <a:xfrm>
              <a:off x="1413274" y="4078183"/>
              <a:ext cx="5112568" cy="523220"/>
            </a:xfrm>
            <a:prstGeom prst="rect">
              <a:avLst/>
            </a:prstGeom>
            <a:noFill/>
          </p:spPr>
          <p:txBody>
            <a:bodyPr wrap="square" rtlCol="0">
              <a:spAutoFit/>
            </a:bodyPr>
            <a:lstStyle/>
            <a:p>
              <a:r>
                <a:rPr lang="en-GB" sz="2800" dirty="0">
                  <a:solidFill>
                    <a:srgbClr val="7030A0"/>
                  </a:solidFill>
                  <a:latin typeface="Century Gothic" panose="020B0502020202020204" pitchFamily="34" charset="0"/>
                </a:rPr>
                <a:t>Send an email to family</a:t>
              </a:r>
            </a:p>
          </p:txBody>
        </p:sp>
        <p:sp>
          <p:nvSpPr>
            <p:cNvPr id="9" name="TextBox 8"/>
            <p:cNvSpPr txBox="1"/>
            <p:nvPr/>
          </p:nvSpPr>
          <p:spPr>
            <a:xfrm>
              <a:off x="6826994" y="5596498"/>
              <a:ext cx="3864512" cy="523220"/>
            </a:xfrm>
            <a:prstGeom prst="rect">
              <a:avLst/>
            </a:prstGeom>
            <a:noFill/>
          </p:spPr>
          <p:txBody>
            <a:bodyPr wrap="square" rtlCol="0">
              <a:spAutoFit/>
            </a:bodyPr>
            <a:lstStyle/>
            <a:p>
              <a:r>
                <a:rPr lang="en-GB" sz="2800" dirty="0">
                  <a:solidFill>
                    <a:srgbClr val="7030A0"/>
                  </a:solidFill>
                  <a:latin typeface="Century Gothic" panose="020B0502020202020204" pitchFamily="34" charset="0"/>
                </a:rPr>
                <a:t>Write a shopping list</a:t>
              </a:r>
            </a:p>
          </p:txBody>
        </p:sp>
        <p:sp>
          <p:nvSpPr>
            <p:cNvPr id="10" name="TextBox 9"/>
            <p:cNvSpPr txBox="1"/>
            <p:nvPr/>
          </p:nvSpPr>
          <p:spPr>
            <a:xfrm>
              <a:off x="6405682" y="4201924"/>
              <a:ext cx="3888432" cy="523220"/>
            </a:xfrm>
            <a:prstGeom prst="rect">
              <a:avLst/>
            </a:prstGeom>
            <a:noFill/>
          </p:spPr>
          <p:txBody>
            <a:bodyPr wrap="square" rtlCol="0">
              <a:spAutoFit/>
            </a:bodyPr>
            <a:lstStyle/>
            <a:p>
              <a:r>
                <a:rPr lang="en-GB" sz="2800" dirty="0">
                  <a:solidFill>
                    <a:srgbClr val="7030A0"/>
                  </a:solidFill>
                  <a:latin typeface="Century Gothic" panose="020B0502020202020204" pitchFamily="34" charset="0"/>
                </a:rPr>
                <a:t>Write a birthday card</a:t>
              </a:r>
            </a:p>
          </p:txBody>
        </p:sp>
        <p:sp>
          <p:nvSpPr>
            <p:cNvPr id="11" name="TextBox 10"/>
            <p:cNvSpPr txBox="1"/>
            <p:nvPr/>
          </p:nvSpPr>
          <p:spPr>
            <a:xfrm>
              <a:off x="3147976" y="5858108"/>
              <a:ext cx="2736304" cy="523220"/>
            </a:xfrm>
            <a:prstGeom prst="rect">
              <a:avLst/>
            </a:prstGeom>
            <a:noFill/>
          </p:spPr>
          <p:txBody>
            <a:bodyPr wrap="square" rtlCol="0">
              <a:spAutoFit/>
            </a:bodyPr>
            <a:lstStyle/>
            <a:p>
              <a:r>
                <a:rPr lang="en-GB" sz="2800" dirty="0">
                  <a:solidFill>
                    <a:srgbClr val="7030A0"/>
                  </a:solidFill>
                  <a:latin typeface="Century Gothic" panose="020B0502020202020204" pitchFamily="34" charset="0"/>
                </a:rPr>
                <a:t>Treasure maps </a:t>
              </a:r>
            </a:p>
          </p:txBody>
        </p:sp>
        <p:sp>
          <p:nvSpPr>
            <p:cNvPr id="12" name="TextBox 11"/>
            <p:cNvSpPr txBox="1"/>
            <p:nvPr/>
          </p:nvSpPr>
          <p:spPr>
            <a:xfrm>
              <a:off x="2451467" y="4895582"/>
              <a:ext cx="2886036" cy="523220"/>
            </a:xfrm>
            <a:prstGeom prst="rect">
              <a:avLst/>
            </a:prstGeom>
            <a:noFill/>
          </p:spPr>
          <p:txBody>
            <a:bodyPr wrap="square" rtlCol="0">
              <a:spAutoFit/>
            </a:bodyPr>
            <a:lstStyle/>
            <a:p>
              <a:r>
                <a:rPr lang="en-GB" sz="2800" dirty="0">
                  <a:solidFill>
                    <a:srgbClr val="7030A0"/>
                  </a:solidFill>
                  <a:latin typeface="Century Gothic" panose="020B0502020202020204" pitchFamily="34" charset="0"/>
                </a:rPr>
                <a:t>Writing labels</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912" y="4115400"/>
              <a:ext cx="864096"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http://www.sparklebox.co.uk/blue/3721-3730/_wp_generated/pp50cce857_1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0960" y="5272082"/>
              <a:ext cx="920886" cy="130071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2719" y="5627702"/>
              <a:ext cx="1544960" cy="1038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840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9165" y="332656"/>
            <a:ext cx="8229600" cy="1143000"/>
          </a:xfrm>
        </p:spPr>
        <p:txBody>
          <a:bodyPr/>
          <a:lstStyle/>
          <a:p>
            <a:pPr algn="ctr"/>
            <a:r>
              <a:rPr lang="en-GB" dirty="0">
                <a:ln>
                  <a:solidFill>
                    <a:schemeClr val="accent1">
                      <a:lumMod val="50000"/>
                    </a:schemeClr>
                  </a:solidFill>
                </a:ln>
                <a:latin typeface="Century Gothic" panose="020B0502020202020204" pitchFamily="34" charset="0"/>
              </a:rPr>
              <a:t>Make writing fun!</a:t>
            </a:r>
          </a:p>
        </p:txBody>
      </p:sp>
      <p:sp>
        <p:nvSpPr>
          <p:cNvPr id="8" name="AutoShape 2" descr="Image result for writing in chalk on playground eyf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1" name="Picture 5" descr="This is great for mark making and lovely outdoor play on a hot day! So simple, no clean up! Fill up a trug with water, add mops, brushes, brooms, sponges, spray bottles. Sit back while your children play. Dipping their tools in and making marks all over the garden/pavement/shed. :):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0087" y="1475657"/>
            <a:ext cx="1937712" cy="3449403"/>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Fab mark-making in a cardboard box - image from AINE Juguetes (&quo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577" y="1576003"/>
            <a:ext cx="1757041" cy="19686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C71C6A4-00E0-444D-9B3F-07BD5CFCCB4D}"/>
              </a:ext>
            </a:extLst>
          </p:cNvPr>
          <p:cNvPicPr>
            <a:picLocks noChangeAspect="1"/>
          </p:cNvPicPr>
          <p:nvPr/>
        </p:nvPicPr>
        <p:blipFill rotWithShape="1">
          <a:blip r:embed="rId4"/>
          <a:srcRect t="11368" b="6985"/>
          <a:stretch/>
        </p:blipFill>
        <p:spPr>
          <a:xfrm>
            <a:off x="5231904" y="3185372"/>
            <a:ext cx="2952328" cy="3213978"/>
          </a:xfrm>
          <a:prstGeom prst="rect">
            <a:avLst/>
          </a:prstGeom>
        </p:spPr>
      </p:pic>
      <p:pic>
        <p:nvPicPr>
          <p:cNvPr id="3" name="Picture 2">
            <a:extLst>
              <a:ext uri="{FF2B5EF4-FFF2-40B4-BE49-F238E27FC236}">
                <a16:creationId xmlns:a16="http://schemas.microsoft.com/office/drawing/2014/main" id="{5FBD1AF4-DB73-44C0-97DD-D8538D6A6B08}"/>
              </a:ext>
            </a:extLst>
          </p:cNvPr>
          <p:cNvPicPr>
            <a:picLocks noChangeAspect="1"/>
          </p:cNvPicPr>
          <p:nvPr/>
        </p:nvPicPr>
        <p:blipFill>
          <a:blip r:embed="rId5"/>
          <a:stretch>
            <a:fillRect/>
          </a:stretch>
        </p:blipFill>
        <p:spPr>
          <a:xfrm>
            <a:off x="1679576" y="3645024"/>
            <a:ext cx="3172435" cy="2376264"/>
          </a:xfrm>
          <a:prstGeom prst="rect">
            <a:avLst/>
          </a:prstGeom>
        </p:spPr>
      </p:pic>
    </p:spTree>
    <p:extLst>
      <p:ext uri="{BB962C8B-B14F-4D97-AF65-F5344CB8AC3E}">
        <p14:creationId xmlns:p14="http://schemas.microsoft.com/office/powerpoint/2010/main" val="6197495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72852" y="1478280"/>
            <a:ext cx="4829175" cy="5381625"/>
          </a:xfrm>
          <a:prstGeom prst="snip2SameRect">
            <a:avLst/>
          </a:prstGeom>
        </p:spPr>
      </p:pic>
      <p:sp>
        <p:nvSpPr>
          <p:cNvPr id="2" name="Title 1"/>
          <p:cNvSpPr>
            <a:spLocks noGrp="1"/>
          </p:cNvSpPr>
          <p:nvPr>
            <p:ph type="title"/>
          </p:nvPr>
        </p:nvSpPr>
        <p:spPr/>
        <p:txBody>
          <a:bodyPr/>
          <a:lstStyle/>
          <a:p>
            <a:pPr algn="ctr"/>
            <a:r>
              <a:rPr lang="en-GB" dirty="0" smtClean="0">
                <a:latin typeface="Century Gothic" panose="020B0502020202020204" pitchFamily="34" charset="0"/>
              </a:rPr>
              <a:t>Play &amp; Learn Library</a:t>
            </a:r>
            <a:endParaRPr lang="en-GB" dirty="0">
              <a:latin typeface="Century Gothic" panose="020B0502020202020204" pitchFamily="34" charset="0"/>
            </a:endParaRPr>
          </a:p>
        </p:txBody>
      </p:sp>
      <p:sp>
        <p:nvSpPr>
          <p:cNvPr id="4" name="Text Box 6"/>
          <p:cNvSpPr txBox="1">
            <a:spLocks noGrp="1"/>
          </p:cNvSpPr>
          <p:nvPr>
            <p:ph idx="1"/>
          </p:nvPr>
        </p:nvSpPr>
        <p:spPr>
          <a:xfrm>
            <a:off x="5092065" y="2797651"/>
            <a:ext cx="2383155" cy="2955290"/>
          </a:xfrm>
          <a:prstGeom prst="rect">
            <a:avLst/>
          </a:prstGeom>
          <a:noFill/>
          <a:ln>
            <a:noFill/>
          </a:ln>
        </p:spPr>
        <p:txBody>
          <a:bodyPr rot="0" spcFirstLastPara="1" vert="horz" wrap="square" lIns="91440" tIns="45720" rIns="91440" bIns="45720" numCol="1" spcCol="0" rtlCol="0" fromWordArt="0" anchor="t" anchorCtr="0" forceAA="0" compatLnSpc="1">
            <a:prstTxWarp prst="textArchUp">
              <a:avLst>
                <a:gd name="adj" fmla="val 11983724"/>
              </a:avLst>
            </a:prstTxWarp>
            <a:noAutofit/>
          </a:bodyPr>
          <a:lstStyle/>
          <a:p>
            <a:pPr>
              <a:lnSpc>
                <a:spcPct val="107000"/>
              </a:lnSpc>
              <a:spcAft>
                <a:spcPts val="800"/>
              </a:spcAft>
            </a:pPr>
            <a:r>
              <a:rPr lang="en-GB" sz="7200" b="1" dirty="0">
                <a:ln>
                  <a:noFill/>
                </a:ln>
                <a:solidFill>
                  <a:srgbClr val="000000"/>
                </a:solidFill>
                <a:effectLst>
                  <a:outerShdw blurRad="38100" dist="19050" dir="2700000" algn="tl">
                    <a:schemeClr val="dk1">
                      <a:alpha val="40000"/>
                    </a:schemeClr>
                  </a:outerShdw>
                </a:effectLst>
                <a:latin typeface="Century Schoolbook" panose="02040604050505020304" pitchFamily="18" charset="0"/>
                <a:ea typeface="Calibri" panose="020F0502020204030204" pitchFamily="34" charset="0"/>
                <a:cs typeface="Times New Roman" panose="02020603050405020304" pitchFamily="18" charset="0"/>
              </a:rPr>
              <a:t>Play  &amp;  Learn  Library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5939" y="3295987"/>
            <a:ext cx="1335405" cy="1322051"/>
          </a:xfrm>
          <a:prstGeom prst="rect">
            <a:avLst/>
          </a:prstGeom>
        </p:spPr>
      </p:pic>
      <p:sp>
        <p:nvSpPr>
          <p:cNvPr id="8" name="Rectangle 7"/>
          <p:cNvSpPr/>
          <p:nvPr/>
        </p:nvSpPr>
        <p:spPr>
          <a:xfrm>
            <a:off x="3235641" y="4738995"/>
            <a:ext cx="6096000" cy="754758"/>
          </a:xfrm>
          <a:prstGeom prst="rect">
            <a:avLst/>
          </a:prstGeom>
        </p:spPr>
        <p:txBody>
          <a:bodyPr>
            <a:spAutoFit/>
          </a:bodyPr>
          <a:lstStyle/>
          <a:p>
            <a:pPr algn="ctr">
              <a:lnSpc>
                <a:spcPct val="107000"/>
              </a:lnSpc>
              <a:spcAft>
                <a:spcPts val="800"/>
              </a:spcAft>
            </a:pPr>
            <a:r>
              <a:rPr lang="en-GB" sz="1600" b="1" dirty="0">
                <a:solidFill>
                  <a:srgbClr val="000000"/>
                </a:solidFill>
                <a:effectLst>
                  <a:outerShdw blurRad="38100" dist="19050" dir="2700000" algn="tl">
                    <a:schemeClr val="dk1">
                      <a:alpha val="40000"/>
                    </a:schemeClr>
                  </a:outerShdw>
                </a:effectLst>
                <a:latin typeface="Century Schoolbook" panose="02040604050505020304" pitchFamily="18" charset="0"/>
                <a:ea typeface="Calibri" panose="020F0502020204030204" pitchFamily="34" charset="0"/>
                <a:cs typeface="Times New Roman" panose="02020603050405020304" pitchFamily="18" charset="0"/>
              </a:rPr>
              <a:t>Loan Bag 21</a:t>
            </a:r>
            <a:endParaRPr lang="en-GB" sz="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b="1" dirty="0">
                <a:solidFill>
                  <a:srgbClr val="000000"/>
                </a:solidFill>
                <a:effectLst>
                  <a:outerShdw blurRad="38100" dist="19050" dir="2700000" algn="tl">
                    <a:schemeClr val="dk1">
                      <a:alpha val="40000"/>
                    </a:schemeClr>
                  </a:outerShdw>
                </a:effectLst>
                <a:latin typeface="Century Schoolbook" panose="02040604050505020304" pitchFamily="18" charset="0"/>
                <a:ea typeface="Calibri" panose="020F0502020204030204" pitchFamily="34" charset="0"/>
                <a:cs typeface="Times New Roman" panose="02020603050405020304" pitchFamily="18" charset="0"/>
              </a:rPr>
              <a:t>Bug Hunting Kit</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608647" y="2797651"/>
            <a:ext cx="2895600" cy="3429000"/>
          </a:xfrm>
          <a:prstGeom prst="rect">
            <a:avLst/>
          </a:prstGeom>
        </p:spPr>
      </p:pic>
      <p:pic>
        <p:nvPicPr>
          <p:cNvPr id="13" name="Picture 12"/>
          <p:cNvPicPr>
            <a:picLocks noChangeAspect="1"/>
          </p:cNvPicPr>
          <p:nvPr/>
        </p:nvPicPr>
        <p:blipFill>
          <a:blip r:embed="rId6"/>
          <a:stretch>
            <a:fillRect/>
          </a:stretch>
        </p:blipFill>
        <p:spPr>
          <a:xfrm>
            <a:off x="9921240" y="2017052"/>
            <a:ext cx="1908131" cy="1561198"/>
          </a:xfrm>
          <a:prstGeom prst="rect">
            <a:avLst/>
          </a:prstGeom>
        </p:spPr>
      </p:pic>
      <p:pic>
        <p:nvPicPr>
          <p:cNvPr id="12" name="Picture 11"/>
          <p:cNvPicPr>
            <a:picLocks noChangeAspect="1"/>
          </p:cNvPicPr>
          <p:nvPr/>
        </p:nvPicPr>
        <p:blipFill rotWithShape="1">
          <a:blip r:embed="rId7"/>
          <a:srcRect t="6828"/>
          <a:stretch/>
        </p:blipFill>
        <p:spPr>
          <a:xfrm rot="20887904">
            <a:off x="9483443" y="3236167"/>
            <a:ext cx="1914525" cy="1553066"/>
          </a:xfrm>
          <a:prstGeom prst="rect">
            <a:avLst/>
          </a:prstGeom>
        </p:spPr>
      </p:pic>
      <p:pic>
        <p:nvPicPr>
          <p:cNvPr id="11" name="Picture 10"/>
          <p:cNvPicPr>
            <a:picLocks noChangeAspect="1"/>
          </p:cNvPicPr>
          <p:nvPr/>
        </p:nvPicPr>
        <p:blipFill rotWithShape="1">
          <a:blip r:embed="rId8"/>
          <a:srcRect t="6635"/>
          <a:stretch/>
        </p:blipFill>
        <p:spPr>
          <a:xfrm rot="662160">
            <a:off x="8898592" y="4544451"/>
            <a:ext cx="2133600" cy="1840851"/>
          </a:xfrm>
          <a:prstGeom prst="rect">
            <a:avLst/>
          </a:prstGeom>
        </p:spPr>
      </p:pic>
    </p:spTree>
    <p:extLst>
      <p:ext uri="{BB962C8B-B14F-4D97-AF65-F5344CB8AC3E}">
        <p14:creationId xmlns:p14="http://schemas.microsoft.com/office/powerpoint/2010/main" val="904519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3655"/>
            <a:ext cx="10515600" cy="1325563"/>
          </a:xfrm>
        </p:spPr>
        <p:txBody>
          <a:bodyPr>
            <a:noAutofit/>
          </a:bodyPr>
          <a:lstStyle/>
          <a:p>
            <a:pPr algn="ctr"/>
            <a:r>
              <a:rPr lang="en-US" dirty="0">
                <a:latin typeface="ChalkyChuck" panose="02000603000000000000" pitchFamily="2" charset="0"/>
                <a:ea typeface="ChalkyChuck" panose="02000603000000000000" pitchFamily="2" charset="0"/>
              </a:rPr>
              <a:t>How to help at home</a:t>
            </a:r>
          </a:p>
        </p:txBody>
      </p:sp>
      <p:sp>
        <p:nvSpPr>
          <p:cNvPr id="2" name="AutoShape 2" descr="http://www.moxa.com/Innovation/images/DT-diagram.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5355301" y="1192800"/>
            <a:ext cx="2029161" cy="2132159"/>
            <a:chOff x="5572332" y="1576712"/>
            <a:chExt cx="1368591" cy="1315363"/>
          </a:xfrm>
        </p:grpSpPr>
        <p:sp>
          <p:nvSpPr>
            <p:cNvPr id="66" name="Rectangle 19"/>
            <p:cNvSpPr/>
            <p:nvPr/>
          </p:nvSpPr>
          <p:spPr>
            <a:xfrm rot="21599113">
              <a:off x="5572332" y="1581530"/>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dirty="0">
                <a:solidFill>
                  <a:schemeClr val="tx1"/>
                </a:solidFill>
                <a:latin typeface="Arial" pitchFamily="34" charset="0"/>
                <a:cs typeface="Arial" pitchFamily="34" charset="0"/>
              </a:endParaRPr>
            </a:p>
          </p:txBody>
        </p:sp>
        <p:sp>
          <p:nvSpPr>
            <p:cNvPr id="68" name="Rectangle 67"/>
            <p:cNvSpPr/>
            <p:nvPr/>
          </p:nvSpPr>
          <p:spPr>
            <a:xfrm rot="21599113">
              <a:off x="5623447" y="1856485"/>
              <a:ext cx="1317476" cy="1006323"/>
            </a:xfrm>
            <a:prstGeom prst="rect">
              <a:avLst/>
            </a:prstGeom>
          </p:spPr>
          <p:txBody>
            <a:bodyPr wrap="square" anchor="ctr">
              <a:spAutoFit/>
            </a:bodyPr>
            <a:lstStyle/>
            <a:p>
              <a:r>
                <a:rPr lang="en-US" sz="2000" dirty="0">
                  <a:solidFill>
                    <a:schemeClr val="tx1">
                      <a:lumMod val="95000"/>
                      <a:lumOff val="5000"/>
                    </a:schemeClr>
                  </a:solidFill>
                  <a:latin typeface="ChalkyChuck" panose="02000603000000000000" pitchFamily="2" charset="0"/>
                  <a:ea typeface="ChalkyChuck" panose="02000603000000000000" pitchFamily="2" charset="0"/>
                </a:rPr>
                <a:t>Look at traffic signs, shop names, labels and adverts</a:t>
              </a:r>
            </a:p>
          </p:txBody>
        </p:sp>
        <p:grpSp>
          <p:nvGrpSpPr>
            <p:cNvPr id="69" name="Group 68"/>
            <p:cNvGrpSpPr/>
            <p:nvPr/>
          </p:nvGrpSpPr>
          <p:grpSpPr>
            <a:xfrm rot="21599113">
              <a:off x="6172260" y="1576712"/>
              <a:ext cx="184785" cy="186690"/>
              <a:chOff x="4917745" y="2235200"/>
              <a:chExt cx="2584952" cy="2489199"/>
            </a:xfrm>
            <a:effectLst>
              <a:outerShdw blurRad="50800" dist="25400" dir="8100000" algn="tr" rotWithShape="0">
                <a:prstClr val="black">
                  <a:alpha val="45000"/>
                </a:prstClr>
              </a:outerShdw>
            </a:effectLst>
          </p:grpSpPr>
          <p:sp>
            <p:nvSpPr>
              <p:cNvPr id="73" name="Oval 72"/>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74" name="Oval 73"/>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75" name="Oval 74"/>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grpSp>
      </p:grpSp>
      <p:grpSp>
        <p:nvGrpSpPr>
          <p:cNvPr id="10" name="Group 9"/>
          <p:cNvGrpSpPr/>
          <p:nvPr/>
        </p:nvGrpSpPr>
        <p:grpSpPr>
          <a:xfrm>
            <a:off x="337816" y="163308"/>
            <a:ext cx="2319011" cy="2338406"/>
            <a:chOff x="279029" y="1581123"/>
            <a:chExt cx="3885085" cy="3763138"/>
          </a:xfrm>
        </p:grpSpPr>
        <p:grpSp>
          <p:nvGrpSpPr>
            <p:cNvPr id="6" name="Group 5"/>
            <p:cNvGrpSpPr/>
            <p:nvPr/>
          </p:nvGrpSpPr>
          <p:grpSpPr>
            <a:xfrm>
              <a:off x="279029" y="1581123"/>
              <a:ext cx="3885085" cy="3763138"/>
              <a:chOff x="688628" y="4481661"/>
              <a:chExt cx="1361698" cy="1318956"/>
            </a:xfrm>
          </p:grpSpPr>
          <p:sp>
            <p:nvSpPr>
              <p:cNvPr id="24" name="Rectangle 19"/>
              <p:cNvSpPr/>
              <p:nvPr/>
            </p:nvSpPr>
            <p:spPr>
              <a:xfrm rot="21388734">
                <a:off x="688628" y="4490072"/>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92D050">
                      <a:lumMod val="42000"/>
                      <a:lumOff val="58000"/>
                    </a:srgbClr>
                  </a:gs>
                  <a:gs pos="100000">
                    <a:srgbClr val="89C25A">
                      <a:lumMod val="81000"/>
                      <a:lumOff val="19000"/>
                    </a:srgb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25"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28" name="Oval 27"/>
                <p:cNvSpPr/>
                <p:nvPr/>
              </p:nvSpPr>
              <p:spPr>
                <a:xfrm>
                  <a:off x="4917745" y="2429067"/>
                  <a:ext cx="2295331" cy="2295332"/>
                </a:xfrm>
                <a:prstGeom prst="ellipse">
                  <a:avLst/>
                </a:prstGeom>
                <a:solidFill>
                  <a:srgbClr val="00B0F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9" name="Oval 28"/>
                <p:cNvSpPr/>
                <p:nvPr/>
              </p:nvSpPr>
              <p:spPr>
                <a:xfrm>
                  <a:off x="5484130" y="2913213"/>
                  <a:ext cx="1253454" cy="1253453"/>
                </a:xfrm>
                <a:prstGeom prst="ellipse">
                  <a:avLst/>
                </a:prstGeom>
                <a:solidFill>
                  <a:srgbClr val="00698E"/>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30" name="Oval 29"/>
                <p:cNvSpPr/>
                <p:nvPr/>
              </p:nvSpPr>
              <p:spPr>
                <a:xfrm>
                  <a:off x="5972471" y="2235200"/>
                  <a:ext cx="1530226" cy="1530226"/>
                </a:xfrm>
                <a:prstGeom prst="ellipse">
                  <a:avLst/>
                </a:prstGeom>
                <a:solidFill>
                  <a:srgbClr val="00B0F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
          <p:nvSpPr>
            <p:cNvPr id="31" name="Rectangle 30"/>
            <p:cNvSpPr/>
            <p:nvPr/>
          </p:nvSpPr>
          <p:spPr>
            <a:xfrm rot="21372931">
              <a:off x="879451" y="1691105"/>
              <a:ext cx="3158635" cy="3120371"/>
            </a:xfrm>
            <a:prstGeom prst="rect">
              <a:avLst/>
            </a:prstGeom>
          </p:spPr>
          <p:txBody>
            <a:bodyPr wrap="square" anchor="ctr">
              <a:spAutoFit/>
            </a:bodyPr>
            <a:lstStyle/>
            <a:p>
              <a:endParaRPr lang="en-US" sz="2000" dirty="0">
                <a:solidFill>
                  <a:schemeClr val="tx1">
                    <a:lumMod val="95000"/>
                    <a:lumOff val="5000"/>
                  </a:schemeClr>
                </a:solidFill>
                <a:latin typeface="ChalkyChuck" panose="02000603000000000000" pitchFamily="2" charset="0"/>
                <a:ea typeface="ChalkyChuck" panose="02000603000000000000" pitchFamily="2" charset="0"/>
              </a:endParaRPr>
            </a:p>
            <a:p>
              <a:r>
                <a:rPr lang="en-US" sz="2000" dirty="0">
                  <a:solidFill>
                    <a:schemeClr val="tx1">
                      <a:lumMod val="95000"/>
                      <a:lumOff val="5000"/>
                    </a:schemeClr>
                  </a:solidFill>
                  <a:latin typeface="ChalkyChuck" panose="02000603000000000000" pitchFamily="2" charset="0"/>
                  <a:ea typeface="ChalkyChuck" panose="02000603000000000000" pitchFamily="2" charset="0"/>
                </a:rPr>
                <a:t>Make reading purposeful e.g. read cards, messages, letters together</a:t>
              </a:r>
            </a:p>
          </p:txBody>
        </p:sp>
      </p:grpSp>
      <p:grpSp>
        <p:nvGrpSpPr>
          <p:cNvPr id="11" name="Group 10"/>
          <p:cNvGrpSpPr/>
          <p:nvPr/>
        </p:nvGrpSpPr>
        <p:grpSpPr>
          <a:xfrm>
            <a:off x="9784579" y="196882"/>
            <a:ext cx="1993663" cy="1945706"/>
            <a:chOff x="3540714" y="4545927"/>
            <a:chExt cx="1993663" cy="1945706"/>
          </a:xfrm>
        </p:grpSpPr>
        <p:sp>
          <p:nvSpPr>
            <p:cNvPr id="61" name="Rectangle 19"/>
            <p:cNvSpPr/>
            <p:nvPr/>
          </p:nvSpPr>
          <p:spPr>
            <a:xfrm rot="21599113">
              <a:off x="3540714" y="4572863"/>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62" name="Rectangle 61"/>
            <p:cNvSpPr/>
            <p:nvPr/>
          </p:nvSpPr>
          <p:spPr>
            <a:xfrm rot="21599113">
              <a:off x="3652156" y="4793633"/>
              <a:ext cx="1794055" cy="1631216"/>
            </a:xfrm>
            <a:prstGeom prst="rect">
              <a:avLst/>
            </a:prstGeom>
          </p:spPr>
          <p:txBody>
            <a:bodyPr wrap="square">
              <a:spAutoFit/>
            </a:bodyPr>
            <a:lstStyle/>
            <a:p>
              <a:pPr algn="ctr"/>
              <a:r>
                <a:rPr lang="en-US" sz="2000" dirty="0">
                  <a:solidFill>
                    <a:schemeClr val="tx1">
                      <a:lumMod val="95000"/>
                      <a:lumOff val="5000"/>
                    </a:schemeClr>
                  </a:solidFill>
                  <a:latin typeface="ChalkyChuck" panose="02000603000000000000" pitchFamily="2" charset="0"/>
                  <a:ea typeface="ChalkyChuck" panose="02000603000000000000" pitchFamily="2" charset="0"/>
                </a:rPr>
                <a:t>Read stories to your children.  </a:t>
              </a:r>
            </a:p>
            <a:p>
              <a:pPr algn="ctr"/>
              <a:endParaRPr lang="en-US" sz="2000" dirty="0">
                <a:solidFill>
                  <a:schemeClr val="tx1">
                    <a:lumMod val="95000"/>
                    <a:lumOff val="5000"/>
                  </a:schemeClr>
                </a:solidFill>
                <a:latin typeface="ChalkyChuck" panose="02000603000000000000" pitchFamily="2" charset="0"/>
                <a:ea typeface="ChalkyChuck" panose="02000603000000000000" pitchFamily="2" charset="0"/>
              </a:endParaRPr>
            </a:p>
            <a:p>
              <a:pPr algn="ctr"/>
              <a:r>
                <a:rPr lang="en-US" sz="2000" dirty="0">
                  <a:solidFill>
                    <a:schemeClr val="tx1">
                      <a:lumMod val="95000"/>
                      <a:lumOff val="5000"/>
                    </a:schemeClr>
                  </a:solidFill>
                  <a:latin typeface="ChalkyChuck" panose="02000603000000000000" pitchFamily="2" charset="0"/>
                  <a:ea typeface="ChalkyChuck" panose="02000603000000000000" pitchFamily="2" charset="0"/>
                </a:rPr>
                <a:t>Make them fun!</a:t>
              </a:r>
            </a:p>
          </p:txBody>
        </p:sp>
        <p:grpSp>
          <p:nvGrpSpPr>
            <p:cNvPr id="63" name="Group 62"/>
            <p:cNvGrpSpPr/>
            <p:nvPr/>
          </p:nvGrpSpPr>
          <p:grpSpPr>
            <a:xfrm rot="21599113">
              <a:off x="4430832" y="4545927"/>
              <a:ext cx="270544" cy="273334"/>
              <a:chOff x="4917745" y="2235200"/>
              <a:chExt cx="2584952" cy="2489199"/>
            </a:xfrm>
            <a:effectLst>
              <a:outerShdw blurRad="50800" dist="25400" dir="8100000" algn="tr" rotWithShape="0">
                <a:prstClr val="black">
                  <a:alpha val="45000"/>
                </a:prstClr>
              </a:outerShdw>
            </a:effectLst>
          </p:grpSpPr>
          <p:sp>
            <p:nvSpPr>
              <p:cNvPr id="64" name="Oval 63"/>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5" name="Oval 64"/>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0" name="Oval 69"/>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12" name="Group 11"/>
          <p:cNvGrpSpPr/>
          <p:nvPr/>
        </p:nvGrpSpPr>
        <p:grpSpPr>
          <a:xfrm>
            <a:off x="3020962" y="1082318"/>
            <a:ext cx="2227843" cy="2030070"/>
            <a:chOff x="3626123" y="908879"/>
            <a:chExt cx="1993663" cy="2030070"/>
          </a:xfrm>
        </p:grpSpPr>
        <p:sp>
          <p:nvSpPr>
            <p:cNvPr id="54" name="Rectangle 19"/>
            <p:cNvSpPr/>
            <p:nvPr/>
          </p:nvSpPr>
          <p:spPr>
            <a:xfrm rot="165519">
              <a:off x="3626123" y="1020179"/>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chemeClr val="accent5">
                    <a:lumMod val="20000"/>
                    <a:lumOff val="80000"/>
                  </a:schemeClr>
                </a:gs>
                <a:gs pos="99000">
                  <a:schemeClr val="accent5">
                    <a:lumMod val="60000"/>
                    <a:lumOff val="40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53" name="Rectangle 52"/>
            <p:cNvSpPr/>
            <p:nvPr/>
          </p:nvSpPr>
          <p:spPr>
            <a:xfrm rot="149716">
              <a:off x="3892887" y="908879"/>
              <a:ext cx="1620879" cy="1938992"/>
            </a:xfrm>
            <a:prstGeom prst="rect">
              <a:avLst/>
            </a:prstGeom>
          </p:spPr>
          <p:txBody>
            <a:bodyPr wrap="square" anchor="ctr">
              <a:spAutoFit/>
            </a:bodyPr>
            <a:lstStyle/>
            <a:p>
              <a:endParaRPr lang="en-US" sz="2000" dirty="0">
                <a:solidFill>
                  <a:schemeClr val="tx1">
                    <a:lumMod val="95000"/>
                    <a:lumOff val="5000"/>
                  </a:schemeClr>
                </a:solidFill>
                <a:latin typeface="ChalkyChuck" panose="02000603000000000000" pitchFamily="2" charset="0"/>
                <a:ea typeface="ChalkyChuck" panose="02000603000000000000" pitchFamily="2" charset="0"/>
              </a:endParaRPr>
            </a:p>
            <a:p>
              <a:r>
                <a:rPr lang="en-US" sz="2000" dirty="0">
                  <a:solidFill>
                    <a:schemeClr val="tx1">
                      <a:lumMod val="95000"/>
                      <a:lumOff val="5000"/>
                    </a:schemeClr>
                  </a:solidFill>
                  <a:latin typeface="ChalkyChuck" panose="02000603000000000000" pitchFamily="2" charset="0"/>
                  <a:ea typeface="ChalkyChuck" panose="02000603000000000000" pitchFamily="2" charset="0"/>
                </a:rPr>
                <a:t>Play with magnetic letters to leave each other messages</a:t>
              </a:r>
            </a:p>
          </p:txBody>
        </p:sp>
        <p:grpSp>
          <p:nvGrpSpPr>
            <p:cNvPr id="71" name="Group 70"/>
            <p:cNvGrpSpPr/>
            <p:nvPr/>
          </p:nvGrpSpPr>
          <p:grpSpPr>
            <a:xfrm>
              <a:off x="4625642" y="914400"/>
              <a:ext cx="327358" cy="300667"/>
              <a:chOff x="4917745" y="2235200"/>
              <a:chExt cx="2584952" cy="2489199"/>
            </a:xfrm>
            <a:effectLst>
              <a:outerShdw blurRad="50800" dist="25400" dir="8100000" algn="tr" rotWithShape="0">
                <a:prstClr val="black">
                  <a:alpha val="45000"/>
                </a:prstClr>
              </a:outerShdw>
            </a:effectLst>
          </p:grpSpPr>
          <p:sp>
            <p:nvSpPr>
              <p:cNvPr id="72" name="Oval 71"/>
              <p:cNvSpPr/>
              <p:nvPr/>
            </p:nvSpPr>
            <p:spPr>
              <a:xfrm>
                <a:off x="4917745" y="2429067"/>
                <a:ext cx="2295331" cy="2295332"/>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8" name="Oval 77"/>
              <p:cNvSpPr/>
              <p:nvPr/>
            </p:nvSpPr>
            <p:spPr>
              <a:xfrm>
                <a:off x="5484130" y="2913213"/>
                <a:ext cx="1253454" cy="1253453"/>
              </a:xfrm>
              <a:prstGeom prst="ellipse">
                <a:avLst/>
              </a:prstGeom>
              <a:solidFill>
                <a:schemeClr val="bg1">
                  <a:lumMod val="6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9" name="Oval 78"/>
              <p:cNvSpPr/>
              <p:nvPr/>
            </p:nvSpPr>
            <p:spPr>
              <a:xfrm>
                <a:off x="5972471" y="2235200"/>
                <a:ext cx="1530226" cy="1530226"/>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
        <p:nvSpPr>
          <p:cNvPr id="35" name="AutoShape 2" descr="http://www.moxa.com/Innovation/images/DT-diagram.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6" name="Group 35"/>
          <p:cNvGrpSpPr/>
          <p:nvPr/>
        </p:nvGrpSpPr>
        <p:grpSpPr>
          <a:xfrm>
            <a:off x="9626302" y="2332751"/>
            <a:ext cx="2376333" cy="2476784"/>
            <a:chOff x="5572359" y="1576712"/>
            <a:chExt cx="1656978" cy="1528894"/>
          </a:xfrm>
        </p:grpSpPr>
        <p:sp>
          <p:nvSpPr>
            <p:cNvPr id="38" name="Rectangle 19"/>
            <p:cNvSpPr/>
            <p:nvPr/>
          </p:nvSpPr>
          <p:spPr>
            <a:xfrm rot="21599113">
              <a:off x="5572359" y="1581493"/>
              <a:ext cx="1656978" cy="152411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dirty="0">
                <a:solidFill>
                  <a:schemeClr val="tx1"/>
                </a:solidFill>
                <a:latin typeface="Arial" pitchFamily="34" charset="0"/>
                <a:cs typeface="Arial" pitchFamily="34" charset="0"/>
              </a:endParaRPr>
            </a:p>
          </p:txBody>
        </p:sp>
        <p:sp>
          <p:nvSpPr>
            <p:cNvPr id="39" name="Rectangle 38"/>
            <p:cNvSpPr/>
            <p:nvPr/>
          </p:nvSpPr>
          <p:spPr>
            <a:xfrm rot="21599113">
              <a:off x="5736820" y="1630995"/>
              <a:ext cx="1447650" cy="1386907"/>
            </a:xfrm>
            <a:prstGeom prst="rect">
              <a:avLst/>
            </a:prstGeom>
          </p:spPr>
          <p:txBody>
            <a:bodyPr wrap="square" anchor="ctr">
              <a:spAutoFit/>
            </a:bodyPr>
            <a:lstStyle/>
            <a:p>
              <a:endParaRPr lang="en-US" sz="2000" dirty="0">
                <a:solidFill>
                  <a:schemeClr val="tx1">
                    <a:lumMod val="95000"/>
                    <a:lumOff val="5000"/>
                  </a:schemeClr>
                </a:solidFill>
                <a:latin typeface="ChalkyChuck" panose="02000603000000000000" pitchFamily="2" charset="0"/>
                <a:ea typeface="ChalkyChuck" panose="02000603000000000000" pitchFamily="2" charset="0"/>
              </a:endParaRPr>
            </a:p>
            <a:p>
              <a:r>
                <a:rPr lang="en-US" sz="2000" dirty="0">
                  <a:solidFill>
                    <a:schemeClr val="tx1">
                      <a:lumMod val="95000"/>
                      <a:lumOff val="5000"/>
                    </a:schemeClr>
                  </a:solidFill>
                  <a:latin typeface="ChalkyChuck" panose="02000603000000000000" pitchFamily="2" charset="0"/>
                  <a:ea typeface="ChalkyChuck" panose="02000603000000000000" pitchFamily="2" charset="0"/>
                </a:rPr>
                <a:t>Ask “Does that make sense?” rather than correcting your child if they make a mistake</a:t>
              </a:r>
            </a:p>
          </p:txBody>
        </p:sp>
        <p:grpSp>
          <p:nvGrpSpPr>
            <p:cNvPr id="40" name="Group 39"/>
            <p:cNvGrpSpPr/>
            <p:nvPr/>
          </p:nvGrpSpPr>
          <p:grpSpPr>
            <a:xfrm rot="21599113">
              <a:off x="6172260" y="1576712"/>
              <a:ext cx="184785" cy="186690"/>
              <a:chOff x="4917745" y="2235200"/>
              <a:chExt cx="2584952" cy="2489199"/>
            </a:xfrm>
            <a:effectLst>
              <a:outerShdw blurRad="50800" dist="25400" dir="8100000" algn="tr" rotWithShape="0">
                <a:prstClr val="black">
                  <a:alpha val="45000"/>
                </a:prstClr>
              </a:outerShdw>
            </a:effectLst>
          </p:grpSpPr>
          <p:sp>
            <p:nvSpPr>
              <p:cNvPr id="41" name="Oval 40"/>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42" name="Oval 41"/>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43" name="Oval 42"/>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grpSp>
      </p:grpSp>
      <p:grpSp>
        <p:nvGrpSpPr>
          <p:cNvPr id="52" name="Group 51"/>
          <p:cNvGrpSpPr/>
          <p:nvPr/>
        </p:nvGrpSpPr>
        <p:grpSpPr>
          <a:xfrm>
            <a:off x="2702619" y="3654318"/>
            <a:ext cx="2591070" cy="2704790"/>
            <a:chOff x="3540714" y="4545927"/>
            <a:chExt cx="1993663" cy="1945706"/>
          </a:xfrm>
        </p:grpSpPr>
        <p:sp>
          <p:nvSpPr>
            <p:cNvPr id="55" name="Rectangle 19"/>
            <p:cNvSpPr/>
            <p:nvPr/>
          </p:nvSpPr>
          <p:spPr>
            <a:xfrm rot="21599113">
              <a:off x="3540714" y="4572863"/>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56" name="Rectangle 55"/>
            <p:cNvSpPr/>
            <p:nvPr/>
          </p:nvSpPr>
          <p:spPr>
            <a:xfrm rot="21599113">
              <a:off x="3652156" y="4899482"/>
              <a:ext cx="1794055" cy="1419520"/>
            </a:xfrm>
            <a:prstGeom prst="rect">
              <a:avLst/>
            </a:prstGeom>
          </p:spPr>
          <p:txBody>
            <a:bodyPr wrap="square">
              <a:spAutoFit/>
            </a:bodyPr>
            <a:lstStyle/>
            <a:p>
              <a:pPr algn="ctr"/>
              <a:r>
                <a:rPr lang="en-US" sz="2000" dirty="0">
                  <a:solidFill>
                    <a:schemeClr val="tx1">
                      <a:lumMod val="95000"/>
                      <a:lumOff val="5000"/>
                    </a:schemeClr>
                  </a:solidFill>
                  <a:latin typeface="ChalkyChuck" panose="02000603000000000000" pitchFamily="2" charset="0"/>
                  <a:ea typeface="ChalkyChuck" panose="02000603000000000000" pitchFamily="2" charset="0"/>
                </a:rPr>
                <a:t>Ask questions particularly if there is no correct answer</a:t>
              </a:r>
            </a:p>
            <a:p>
              <a:pPr algn="ctr"/>
              <a:r>
                <a:rPr lang="en-US" sz="2000" dirty="0">
                  <a:solidFill>
                    <a:schemeClr val="tx1">
                      <a:lumMod val="95000"/>
                      <a:lumOff val="5000"/>
                    </a:schemeClr>
                  </a:solidFill>
                  <a:latin typeface="ChalkyChuck" panose="02000603000000000000" pitchFamily="2" charset="0"/>
                  <a:ea typeface="ChalkyChuck" panose="02000603000000000000" pitchFamily="2" charset="0"/>
                </a:rPr>
                <a:t>“Why do you think they did that?”</a:t>
              </a:r>
            </a:p>
          </p:txBody>
        </p:sp>
        <p:grpSp>
          <p:nvGrpSpPr>
            <p:cNvPr id="57" name="Group 56"/>
            <p:cNvGrpSpPr/>
            <p:nvPr/>
          </p:nvGrpSpPr>
          <p:grpSpPr>
            <a:xfrm rot="21599113">
              <a:off x="4430832" y="4545927"/>
              <a:ext cx="270544" cy="273334"/>
              <a:chOff x="4917745" y="2235200"/>
              <a:chExt cx="2584952" cy="2489199"/>
            </a:xfrm>
            <a:effectLst>
              <a:outerShdw blurRad="50800" dist="25400" dir="8100000" algn="tr" rotWithShape="0">
                <a:prstClr val="black">
                  <a:alpha val="45000"/>
                </a:prstClr>
              </a:outerShdw>
            </a:effectLst>
          </p:grpSpPr>
          <p:sp>
            <p:nvSpPr>
              <p:cNvPr id="58" name="Oval 57"/>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9" name="Oval 58"/>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0" name="Oval 59"/>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67" name="Group 66"/>
          <p:cNvGrpSpPr/>
          <p:nvPr/>
        </p:nvGrpSpPr>
        <p:grpSpPr>
          <a:xfrm>
            <a:off x="7512260" y="1007689"/>
            <a:ext cx="2062186" cy="2330354"/>
            <a:chOff x="3758497" y="914400"/>
            <a:chExt cx="1861212" cy="2028365"/>
          </a:xfrm>
        </p:grpSpPr>
        <p:sp>
          <p:nvSpPr>
            <p:cNvPr id="76" name="Rectangle 19"/>
            <p:cNvSpPr/>
            <p:nvPr/>
          </p:nvSpPr>
          <p:spPr>
            <a:xfrm rot="165519">
              <a:off x="3758497" y="1023995"/>
              <a:ext cx="1861212"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chemeClr val="accent5">
                    <a:lumMod val="20000"/>
                    <a:lumOff val="80000"/>
                  </a:schemeClr>
                </a:gs>
                <a:gs pos="99000">
                  <a:schemeClr val="accent5">
                    <a:lumMod val="60000"/>
                    <a:lumOff val="40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77" name="Rectangle 76"/>
            <p:cNvSpPr/>
            <p:nvPr/>
          </p:nvSpPr>
          <p:spPr>
            <a:xfrm rot="149716">
              <a:off x="3966299" y="960784"/>
              <a:ext cx="1620879" cy="1938992"/>
            </a:xfrm>
            <a:prstGeom prst="rect">
              <a:avLst/>
            </a:prstGeom>
          </p:spPr>
          <p:txBody>
            <a:bodyPr wrap="square" anchor="ctr">
              <a:spAutoFit/>
            </a:bodyPr>
            <a:lstStyle/>
            <a:p>
              <a:endParaRPr lang="en-US" sz="2000" dirty="0">
                <a:solidFill>
                  <a:schemeClr val="tx1">
                    <a:lumMod val="95000"/>
                    <a:lumOff val="5000"/>
                  </a:schemeClr>
                </a:solidFill>
                <a:latin typeface="ChalkyChuck" panose="02000603000000000000" pitchFamily="2" charset="0"/>
                <a:ea typeface="ChalkyChuck" panose="02000603000000000000" pitchFamily="2" charset="0"/>
              </a:endParaRPr>
            </a:p>
            <a:p>
              <a:r>
                <a:rPr lang="en-US" sz="2000" dirty="0">
                  <a:solidFill>
                    <a:schemeClr val="tx1">
                      <a:lumMod val="95000"/>
                      <a:lumOff val="5000"/>
                    </a:schemeClr>
                  </a:solidFill>
                  <a:latin typeface="ChalkyChuck" panose="02000603000000000000" pitchFamily="2" charset="0"/>
                  <a:ea typeface="ChalkyChuck" panose="02000603000000000000" pitchFamily="2" charset="0"/>
                </a:rPr>
                <a:t>Don’t ask your child to read if they don’t want to, or put them on the spot</a:t>
              </a:r>
            </a:p>
          </p:txBody>
        </p:sp>
        <p:grpSp>
          <p:nvGrpSpPr>
            <p:cNvPr id="80" name="Group 79"/>
            <p:cNvGrpSpPr/>
            <p:nvPr/>
          </p:nvGrpSpPr>
          <p:grpSpPr>
            <a:xfrm>
              <a:off x="4625642" y="914400"/>
              <a:ext cx="327358" cy="300667"/>
              <a:chOff x="4917745" y="2235200"/>
              <a:chExt cx="2584952" cy="2489199"/>
            </a:xfrm>
            <a:effectLst>
              <a:outerShdw blurRad="50800" dist="25400" dir="8100000" algn="tr" rotWithShape="0">
                <a:prstClr val="black">
                  <a:alpha val="45000"/>
                </a:prstClr>
              </a:outerShdw>
            </a:effectLst>
          </p:grpSpPr>
          <p:sp>
            <p:nvSpPr>
              <p:cNvPr id="81" name="Oval 80"/>
              <p:cNvSpPr/>
              <p:nvPr/>
            </p:nvSpPr>
            <p:spPr>
              <a:xfrm>
                <a:off x="4917745" y="2429067"/>
                <a:ext cx="2295331" cy="2295332"/>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82" name="Oval 81"/>
              <p:cNvSpPr/>
              <p:nvPr/>
            </p:nvSpPr>
            <p:spPr>
              <a:xfrm>
                <a:off x="5484130" y="2913213"/>
                <a:ext cx="1253454" cy="1253453"/>
              </a:xfrm>
              <a:prstGeom prst="ellipse">
                <a:avLst/>
              </a:prstGeom>
              <a:solidFill>
                <a:schemeClr val="bg1">
                  <a:lumMod val="6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83" name="Oval 82"/>
              <p:cNvSpPr/>
              <p:nvPr/>
            </p:nvSpPr>
            <p:spPr>
              <a:xfrm>
                <a:off x="5972471" y="2235200"/>
                <a:ext cx="1530226" cy="1530226"/>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114" name="Group 113"/>
          <p:cNvGrpSpPr/>
          <p:nvPr/>
        </p:nvGrpSpPr>
        <p:grpSpPr>
          <a:xfrm>
            <a:off x="232227" y="4659190"/>
            <a:ext cx="1993663" cy="1945706"/>
            <a:chOff x="3540714" y="4545927"/>
            <a:chExt cx="1993663" cy="1945706"/>
          </a:xfrm>
        </p:grpSpPr>
        <p:sp>
          <p:nvSpPr>
            <p:cNvPr id="115" name="Rectangle 19"/>
            <p:cNvSpPr/>
            <p:nvPr/>
          </p:nvSpPr>
          <p:spPr>
            <a:xfrm rot="21599113">
              <a:off x="3540714" y="4572863"/>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116" name="Rectangle 115"/>
            <p:cNvSpPr/>
            <p:nvPr/>
          </p:nvSpPr>
          <p:spPr>
            <a:xfrm rot="21599113">
              <a:off x="3652156" y="5101409"/>
              <a:ext cx="1794055" cy="1015663"/>
            </a:xfrm>
            <a:prstGeom prst="rect">
              <a:avLst/>
            </a:prstGeom>
          </p:spPr>
          <p:txBody>
            <a:bodyPr wrap="square">
              <a:spAutoFit/>
            </a:bodyPr>
            <a:lstStyle/>
            <a:p>
              <a:pPr algn="ctr"/>
              <a:r>
                <a:rPr lang="en-US" sz="2000" dirty="0">
                  <a:solidFill>
                    <a:schemeClr val="tx1">
                      <a:lumMod val="95000"/>
                      <a:lumOff val="5000"/>
                    </a:schemeClr>
                  </a:solidFill>
                  <a:latin typeface="ChalkyChuck" panose="02000603000000000000" pitchFamily="2" charset="0"/>
                  <a:ea typeface="ChalkyChuck" panose="02000603000000000000" pitchFamily="2" charset="0"/>
                </a:rPr>
                <a:t>Read for pleasure yourself</a:t>
              </a:r>
            </a:p>
          </p:txBody>
        </p:sp>
        <p:grpSp>
          <p:nvGrpSpPr>
            <p:cNvPr id="117" name="Group 116"/>
            <p:cNvGrpSpPr/>
            <p:nvPr/>
          </p:nvGrpSpPr>
          <p:grpSpPr>
            <a:xfrm rot="21599113">
              <a:off x="4430832" y="4545927"/>
              <a:ext cx="270544" cy="273334"/>
              <a:chOff x="4917745" y="2235200"/>
              <a:chExt cx="2584952" cy="2489199"/>
            </a:xfrm>
            <a:effectLst>
              <a:outerShdw blurRad="50800" dist="25400" dir="8100000" algn="tr" rotWithShape="0">
                <a:prstClr val="black">
                  <a:alpha val="45000"/>
                </a:prstClr>
              </a:outerShdw>
            </a:effectLst>
          </p:grpSpPr>
          <p:sp>
            <p:nvSpPr>
              <p:cNvPr id="118" name="Oval 117"/>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19" name="Oval 118"/>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20" name="Oval 119"/>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121" name="Group 120"/>
          <p:cNvGrpSpPr/>
          <p:nvPr/>
        </p:nvGrpSpPr>
        <p:grpSpPr>
          <a:xfrm>
            <a:off x="9895810" y="4794145"/>
            <a:ext cx="2048071" cy="1935445"/>
            <a:chOff x="279029" y="1581123"/>
            <a:chExt cx="3885085" cy="3763138"/>
          </a:xfrm>
        </p:grpSpPr>
        <p:grpSp>
          <p:nvGrpSpPr>
            <p:cNvPr id="122" name="Group 121"/>
            <p:cNvGrpSpPr/>
            <p:nvPr/>
          </p:nvGrpSpPr>
          <p:grpSpPr>
            <a:xfrm>
              <a:off x="279029" y="1581123"/>
              <a:ext cx="3885085" cy="3763138"/>
              <a:chOff x="688628" y="4481661"/>
              <a:chExt cx="1361698" cy="1318956"/>
            </a:xfrm>
          </p:grpSpPr>
          <p:sp>
            <p:nvSpPr>
              <p:cNvPr id="124" name="Rectangle 19"/>
              <p:cNvSpPr/>
              <p:nvPr/>
            </p:nvSpPr>
            <p:spPr>
              <a:xfrm rot="21388734">
                <a:off x="688628" y="4490072"/>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92D050">
                      <a:lumMod val="42000"/>
                      <a:lumOff val="58000"/>
                    </a:srgbClr>
                  </a:gs>
                  <a:gs pos="100000">
                    <a:srgbClr val="89C25A">
                      <a:lumMod val="81000"/>
                      <a:lumOff val="19000"/>
                    </a:srgb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25" name="Group 1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126" name="Oval 125"/>
                <p:cNvSpPr/>
                <p:nvPr/>
              </p:nvSpPr>
              <p:spPr>
                <a:xfrm>
                  <a:off x="4917745" y="2429067"/>
                  <a:ext cx="2295331" cy="2295332"/>
                </a:xfrm>
                <a:prstGeom prst="ellipse">
                  <a:avLst/>
                </a:prstGeom>
                <a:solidFill>
                  <a:srgbClr val="00B0F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27" name="Oval 126"/>
                <p:cNvSpPr/>
                <p:nvPr/>
              </p:nvSpPr>
              <p:spPr>
                <a:xfrm>
                  <a:off x="5484130" y="2913213"/>
                  <a:ext cx="1253454" cy="1253453"/>
                </a:xfrm>
                <a:prstGeom prst="ellipse">
                  <a:avLst/>
                </a:prstGeom>
                <a:solidFill>
                  <a:srgbClr val="00698E"/>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28" name="Oval 127"/>
                <p:cNvSpPr/>
                <p:nvPr/>
              </p:nvSpPr>
              <p:spPr>
                <a:xfrm>
                  <a:off x="5972471" y="2235200"/>
                  <a:ext cx="1530226" cy="1530226"/>
                </a:xfrm>
                <a:prstGeom prst="ellipse">
                  <a:avLst/>
                </a:prstGeom>
                <a:solidFill>
                  <a:srgbClr val="00B0F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
          <p:nvSpPr>
            <p:cNvPr id="123" name="Rectangle 122"/>
            <p:cNvSpPr/>
            <p:nvPr/>
          </p:nvSpPr>
          <p:spPr>
            <a:xfrm rot="21372931">
              <a:off x="879451" y="1691105"/>
              <a:ext cx="3158635" cy="3120371"/>
            </a:xfrm>
            <a:prstGeom prst="rect">
              <a:avLst/>
            </a:prstGeom>
          </p:spPr>
          <p:txBody>
            <a:bodyPr wrap="square" anchor="ctr">
              <a:spAutoFit/>
            </a:bodyPr>
            <a:lstStyle/>
            <a:p>
              <a:endParaRPr lang="en-US" sz="2000" dirty="0">
                <a:solidFill>
                  <a:schemeClr val="tx1">
                    <a:lumMod val="95000"/>
                    <a:lumOff val="5000"/>
                  </a:schemeClr>
                </a:solidFill>
                <a:latin typeface="ChalkyChuck" panose="02000603000000000000" pitchFamily="2" charset="0"/>
                <a:ea typeface="ChalkyChuck" panose="02000603000000000000" pitchFamily="2" charset="0"/>
              </a:endParaRPr>
            </a:p>
            <a:p>
              <a:r>
                <a:rPr lang="en-US" sz="2000" dirty="0">
                  <a:solidFill>
                    <a:schemeClr val="tx1">
                      <a:lumMod val="95000"/>
                      <a:lumOff val="5000"/>
                    </a:schemeClr>
                  </a:solidFill>
                  <a:latin typeface="ChalkyChuck" panose="02000603000000000000" pitchFamily="2" charset="0"/>
                  <a:ea typeface="ChalkyChuck" panose="02000603000000000000" pitchFamily="2" charset="0"/>
                </a:rPr>
                <a:t>Talk about the pictures and what is happening in the books</a:t>
              </a:r>
            </a:p>
          </p:txBody>
        </p:sp>
      </p:grpSp>
      <p:grpSp>
        <p:nvGrpSpPr>
          <p:cNvPr id="129" name="Group 128"/>
          <p:cNvGrpSpPr/>
          <p:nvPr/>
        </p:nvGrpSpPr>
        <p:grpSpPr>
          <a:xfrm>
            <a:off x="329059" y="2253489"/>
            <a:ext cx="2225474" cy="2339197"/>
            <a:chOff x="3700538" y="877433"/>
            <a:chExt cx="1993663" cy="2084239"/>
          </a:xfrm>
        </p:grpSpPr>
        <p:sp>
          <p:nvSpPr>
            <p:cNvPr id="130" name="Rectangle 19"/>
            <p:cNvSpPr/>
            <p:nvPr/>
          </p:nvSpPr>
          <p:spPr>
            <a:xfrm rot="165519">
              <a:off x="3700538" y="1042902"/>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chemeClr val="accent5">
                    <a:lumMod val="20000"/>
                    <a:lumOff val="80000"/>
                  </a:schemeClr>
                </a:gs>
                <a:gs pos="99000">
                  <a:schemeClr val="accent5">
                    <a:lumMod val="60000"/>
                    <a:lumOff val="40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131" name="Rectangle 130"/>
            <p:cNvSpPr/>
            <p:nvPr/>
          </p:nvSpPr>
          <p:spPr>
            <a:xfrm rot="149716">
              <a:off x="3892887" y="877433"/>
              <a:ext cx="1620879" cy="2001885"/>
            </a:xfrm>
            <a:prstGeom prst="rect">
              <a:avLst/>
            </a:prstGeom>
          </p:spPr>
          <p:txBody>
            <a:bodyPr wrap="square" anchor="ctr">
              <a:spAutoFit/>
            </a:bodyPr>
            <a:lstStyle/>
            <a:p>
              <a:endParaRPr lang="en-US" sz="2000" dirty="0">
                <a:solidFill>
                  <a:schemeClr val="tx1">
                    <a:lumMod val="95000"/>
                    <a:lumOff val="5000"/>
                  </a:schemeClr>
                </a:solidFill>
                <a:latin typeface="ChalkyChuck" panose="02000603000000000000" pitchFamily="2" charset="0"/>
                <a:ea typeface="ChalkyChuck" panose="02000603000000000000" pitchFamily="2" charset="0"/>
              </a:endParaRPr>
            </a:p>
            <a:p>
              <a:r>
                <a:rPr lang="en-US" sz="2000" dirty="0">
                  <a:solidFill>
                    <a:schemeClr val="tx1">
                      <a:lumMod val="95000"/>
                      <a:lumOff val="5000"/>
                    </a:schemeClr>
                  </a:solidFill>
                  <a:latin typeface="ChalkyChuck" panose="02000603000000000000" pitchFamily="2" charset="0"/>
                  <a:ea typeface="ChalkyChuck" panose="02000603000000000000" pitchFamily="2" charset="0"/>
                </a:rPr>
                <a:t>Play games that encourage reading e.g. Orchard games, or Top Trumps</a:t>
              </a:r>
            </a:p>
          </p:txBody>
        </p:sp>
        <p:grpSp>
          <p:nvGrpSpPr>
            <p:cNvPr id="132" name="Group 131"/>
            <p:cNvGrpSpPr/>
            <p:nvPr/>
          </p:nvGrpSpPr>
          <p:grpSpPr>
            <a:xfrm>
              <a:off x="4625642" y="914400"/>
              <a:ext cx="327358" cy="300667"/>
              <a:chOff x="4917745" y="2235200"/>
              <a:chExt cx="2584952" cy="2489199"/>
            </a:xfrm>
            <a:effectLst>
              <a:outerShdw blurRad="50800" dist="25400" dir="8100000" algn="tr" rotWithShape="0">
                <a:prstClr val="black">
                  <a:alpha val="45000"/>
                </a:prstClr>
              </a:outerShdw>
            </a:effectLst>
          </p:grpSpPr>
          <p:sp>
            <p:nvSpPr>
              <p:cNvPr id="133" name="Oval 132"/>
              <p:cNvSpPr/>
              <p:nvPr/>
            </p:nvSpPr>
            <p:spPr>
              <a:xfrm>
                <a:off x="4917745" y="2429067"/>
                <a:ext cx="2295331" cy="2295332"/>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34" name="Oval 133"/>
              <p:cNvSpPr/>
              <p:nvPr/>
            </p:nvSpPr>
            <p:spPr>
              <a:xfrm>
                <a:off x="5484130" y="2913213"/>
                <a:ext cx="1253454" cy="1253453"/>
              </a:xfrm>
              <a:prstGeom prst="ellipse">
                <a:avLst/>
              </a:prstGeom>
              <a:solidFill>
                <a:schemeClr val="bg1">
                  <a:lumMod val="6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35" name="Oval 134"/>
              <p:cNvSpPr/>
              <p:nvPr/>
            </p:nvSpPr>
            <p:spPr>
              <a:xfrm>
                <a:off x="5972471" y="2235200"/>
                <a:ext cx="1530226" cy="1530226"/>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136" name="Group 135"/>
          <p:cNvGrpSpPr/>
          <p:nvPr/>
        </p:nvGrpSpPr>
        <p:grpSpPr>
          <a:xfrm>
            <a:off x="5483278" y="3498911"/>
            <a:ext cx="2187789" cy="2337625"/>
            <a:chOff x="382115" y="1324423"/>
            <a:chExt cx="3885085" cy="4009577"/>
          </a:xfrm>
        </p:grpSpPr>
        <p:grpSp>
          <p:nvGrpSpPr>
            <p:cNvPr id="137" name="Group 136"/>
            <p:cNvGrpSpPr/>
            <p:nvPr/>
          </p:nvGrpSpPr>
          <p:grpSpPr>
            <a:xfrm>
              <a:off x="382115" y="1581122"/>
              <a:ext cx="3885085" cy="3752878"/>
              <a:chOff x="724759" y="4481661"/>
              <a:chExt cx="1361698" cy="1315360"/>
            </a:xfrm>
          </p:grpSpPr>
          <p:sp>
            <p:nvSpPr>
              <p:cNvPr id="139"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92D050">
                      <a:lumMod val="42000"/>
                      <a:lumOff val="58000"/>
                    </a:srgbClr>
                  </a:gs>
                  <a:gs pos="100000">
                    <a:srgbClr val="89C25A">
                      <a:lumMod val="81000"/>
                      <a:lumOff val="19000"/>
                    </a:srgb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40" name="Group 139"/>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141" name="Oval 140"/>
                <p:cNvSpPr/>
                <p:nvPr/>
              </p:nvSpPr>
              <p:spPr>
                <a:xfrm>
                  <a:off x="4917745" y="2429067"/>
                  <a:ext cx="2295331" cy="2295332"/>
                </a:xfrm>
                <a:prstGeom prst="ellipse">
                  <a:avLst/>
                </a:prstGeom>
                <a:solidFill>
                  <a:srgbClr val="00B0F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42" name="Oval 141"/>
                <p:cNvSpPr/>
                <p:nvPr/>
              </p:nvSpPr>
              <p:spPr>
                <a:xfrm>
                  <a:off x="5484130" y="2913213"/>
                  <a:ext cx="1253454" cy="1253453"/>
                </a:xfrm>
                <a:prstGeom prst="ellipse">
                  <a:avLst/>
                </a:prstGeom>
                <a:solidFill>
                  <a:srgbClr val="00698E"/>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43" name="Oval 142"/>
                <p:cNvSpPr/>
                <p:nvPr/>
              </p:nvSpPr>
              <p:spPr>
                <a:xfrm>
                  <a:off x="5972471" y="2235200"/>
                  <a:ext cx="1530226" cy="1530226"/>
                </a:xfrm>
                <a:prstGeom prst="ellipse">
                  <a:avLst/>
                </a:prstGeom>
                <a:solidFill>
                  <a:srgbClr val="00B0F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
          <p:nvSpPr>
            <p:cNvPr id="138" name="Rectangle 137"/>
            <p:cNvSpPr/>
            <p:nvPr/>
          </p:nvSpPr>
          <p:spPr>
            <a:xfrm rot="21372931">
              <a:off x="879454" y="1324423"/>
              <a:ext cx="3158634" cy="3853738"/>
            </a:xfrm>
            <a:prstGeom prst="rect">
              <a:avLst/>
            </a:prstGeom>
          </p:spPr>
          <p:txBody>
            <a:bodyPr wrap="square" anchor="ctr">
              <a:spAutoFit/>
            </a:bodyPr>
            <a:lstStyle/>
            <a:p>
              <a:endParaRPr lang="en-US" sz="2000" dirty="0">
                <a:solidFill>
                  <a:schemeClr val="tx1">
                    <a:lumMod val="95000"/>
                    <a:lumOff val="5000"/>
                  </a:schemeClr>
                </a:solidFill>
                <a:latin typeface="ChalkyChuck" panose="02000603000000000000" pitchFamily="2" charset="0"/>
                <a:ea typeface="ChalkyChuck" panose="02000603000000000000" pitchFamily="2" charset="0"/>
              </a:endParaRPr>
            </a:p>
            <a:p>
              <a:r>
                <a:rPr lang="en-US" sz="2000" dirty="0">
                  <a:solidFill>
                    <a:schemeClr val="tx1">
                      <a:lumMod val="95000"/>
                      <a:lumOff val="5000"/>
                    </a:schemeClr>
                  </a:solidFill>
                  <a:latin typeface="ChalkyChuck" panose="02000603000000000000" pitchFamily="2" charset="0"/>
                  <a:ea typeface="ChalkyChuck" panose="02000603000000000000" pitchFamily="2" charset="0"/>
                </a:rPr>
                <a:t>Encourage your children to help you read shopping lists and recipes</a:t>
              </a:r>
            </a:p>
          </p:txBody>
        </p:sp>
      </p:grpSp>
      <p:grpSp>
        <p:nvGrpSpPr>
          <p:cNvPr id="144" name="Group 143"/>
          <p:cNvGrpSpPr/>
          <p:nvPr/>
        </p:nvGrpSpPr>
        <p:grpSpPr>
          <a:xfrm>
            <a:off x="7857741" y="4538580"/>
            <a:ext cx="1646446" cy="1820863"/>
            <a:chOff x="5572332" y="1576712"/>
            <a:chExt cx="1361698" cy="1315363"/>
          </a:xfrm>
        </p:grpSpPr>
        <p:sp>
          <p:nvSpPr>
            <p:cNvPr id="145" name="Rectangle 19"/>
            <p:cNvSpPr/>
            <p:nvPr/>
          </p:nvSpPr>
          <p:spPr>
            <a:xfrm rot="21599113">
              <a:off x="5572332" y="1581530"/>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dirty="0">
                <a:solidFill>
                  <a:schemeClr val="tx1"/>
                </a:solidFill>
                <a:latin typeface="Arial" pitchFamily="34" charset="0"/>
                <a:cs typeface="Arial" pitchFamily="34" charset="0"/>
              </a:endParaRPr>
            </a:p>
          </p:txBody>
        </p:sp>
        <p:sp>
          <p:nvSpPr>
            <p:cNvPr id="146" name="Rectangle 145"/>
            <p:cNvSpPr/>
            <p:nvPr/>
          </p:nvSpPr>
          <p:spPr>
            <a:xfrm rot="21599113">
              <a:off x="5716552" y="1887147"/>
              <a:ext cx="1113968" cy="698027"/>
            </a:xfrm>
            <a:prstGeom prst="rect">
              <a:avLst/>
            </a:prstGeom>
          </p:spPr>
          <p:txBody>
            <a:bodyPr wrap="square" anchor="ctr">
              <a:spAutoFit/>
            </a:bodyPr>
            <a:lstStyle/>
            <a:p>
              <a:r>
                <a:rPr lang="en-US" sz="2000" dirty="0">
                  <a:solidFill>
                    <a:schemeClr val="tx1">
                      <a:lumMod val="95000"/>
                      <a:lumOff val="5000"/>
                    </a:schemeClr>
                  </a:solidFill>
                  <a:latin typeface="ChalkyChuck" panose="02000603000000000000" pitchFamily="2" charset="0"/>
                  <a:ea typeface="ChalkyChuck" panose="02000603000000000000" pitchFamily="2" charset="0"/>
                </a:rPr>
                <a:t>Surround yourself with books</a:t>
              </a:r>
            </a:p>
          </p:txBody>
        </p:sp>
        <p:grpSp>
          <p:nvGrpSpPr>
            <p:cNvPr id="147" name="Group 146"/>
            <p:cNvGrpSpPr/>
            <p:nvPr/>
          </p:nvGrpSpPr>
          <p:grpSpPr>
            <a:xfrm rot="21599113">
              <a:off x="6172260" y="1576712"/>
              <a:ext cx="184785" cy="186690"/>
              <a:chOff x="4917745" y="2235200"/>
              <a:chExt cx="2584952" cy="2489199"/>
            </a:xfrm>
            <a:effectLst>
              <a:outerShdw blurRad="50800" dist="25400" dir="8100000" algn="tr" rotWithShape="0">
                <a:prstClr val="black">
                  <a:alpha val="45000"/>
                </a:prstClr>
              </a:outerShdw>
            </a:effectLst>
          </p:grpSpPr>
          <p:sp>
            <p:nvSpPr>
              <p:cNvPr id="148" name="Oval 147"/>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149" name="Oval 148"/>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150" name="Oval 149"/>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grpSp>
      </p:grpSp>
    </p:spTree>
    <p:extLst>
      <p:ext uri="{BB962C8B-B14F-4D97-AF65-F5344CB8AC3E}">
        <p14:creationId xmlns:p14="http://schemas.microsoft.com/office/powerpoint/2010/main" val="3897396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55576" y="764704"/>
            <a:ext cx="5845886" cy="1392732"/>
            <a:chOff x="755576" y="764704"/>
            <a:chExt cx="5845886" cy="1392732"/>
          </a:xfrm>
        </p:grpSpPr>
        <p:sp>
          <p:nvSpPr>
            <p:cNvPr id="2" name="TextBox 1"/>
            <p:cNvSpPr txBox="1"/>
            <p:nvPr/>
          </p:nvSpPr>
          <p:spPr>
            <a:xfrm>
              <a:off x="755576" y="1124744"/>
              <a:ext cx="4968552" cy="830997"/>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Phoneme: </a:t>
              </a:r>
              <a:r>
                <a:rPr lang="en-GB" sz="2400" dirty="0">
                  <a:latin typeface="Century Gothic" panose="020B0502020202020204" pitchFamily="34" charset="0"/>
                </a:rPr>
                <a:t>The smallest unit of sound in a word.</a:t>
              </a:r>
            </a:p>
          </p:txBody>
        </p:sp>
        <p:pic>
          <p:nvPicPr>
            <p:cNvPr id="4" name="Picture 4" descr="http://images.clipartpanda.com/ear-clip-art-McLLy6RX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709" y="764704"/>
              <a:ext cx="1116753" cy="13927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899592" y="2348880"/>
            <a:ext cx="8074412" cy="1296144"/>
            <a:chOff x="899592" y="2348880"/>
            <a:chExt cx="8074412" cy="1296144"/>
          </a:xfrm>
        </p:grpSpPr>
        <p:sp>
          <p:nvSpPr>
            <p:cNvPr id="3" name="TextBox 2"/>
            <p:cNvSpPr txBox="1"/>
            <p:nvPr/>
          </p:nvSpPr>
          <p:spPr>
            <a:xfrm>
              <a:off x="2627784" y="2636912"/>
              <a:ext cx="4968552" cy="830997"/>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Grapheme: </a:t>
              </a:r>
              <a:r>
                <a:rPr lang="en-GB" sz="2400" dirty="0">
                  <a:latin typeface="Century Gothic" panose="020B0502020202020204" pitchFamily="34" charset="0"/>
                </a:rPr>
                <a:t>The letter or letters that represent the phoneme.</a:t>
              </a:r>
            </a:p>
          </p:txBody>
        </p:sp>
        <p:pic>
          <p:nvPicPr>
            <p:cNvPr id="5" name="Picture 6" descr="http://cdn.grid.fotosearch.com/CSP/CSP382/k38266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348880"/>
              <a:ext cx="1728192" cy="12961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05852" y="2348880"/>
              <a:ext cx="1368152" cy="1107996"/>
            </a:xfrm>
            <a:prstGeom prst="rect">
              <a:avLst/>
            </a:prstGeom>
            <a:noFill/>
          </p:spPr>
          <p:txBody>
            <a:bodyPr wrap="square" rtlCol="0">
              <a:spAutoFit/>
            </a:bodyPr>
            <a:lstStyle/>
            <a:p>
              <a:r>
                <a:rPr lang="en-GB" sz="6600" dirty="0">
                  <a:solidFill>
                    <a:schemeClr val="accent1">
                      <a:lumMod val="75000"/>
                    </a:schemeClr>
                  </a:solidFill>
                  <a:latin typeface="Comic Sans MS" panose="030F0702030302020204" pitchFamily="66" charset="0"/>
                </a:rPr>
                <a:t>a</a:t>
              </a:r>
            </a:p>
          </p:txBody>
        </p:sp>
      </p:grpSp>
      <p:grpSp>
        <p:nvGrpSpPr>
          <p:cNvPr id="13" name="Group 12"/>
          <p:cNvGrpSpPr/>
          <p:nvPr/>
        </p:nvGrpSpPr>
        <p:grpSpPr>
          <a:xfrm>
            <a:off x="755576" y="3789040"/>
            <a:ext cx="6097285" cy="1119029"/>
            <a:chOff x="755576" y="3789040"/>
            <a:chExt cx="6097285" cy="1119029"/>
          </a:xfrm>
        </p:grpSpPr>
        <p:sp>
          <p:nvSpPr>
            <p:cNvPr id="7" name="Rectangle 6"/>
            <p:cNvSpPr/>
            <p:nvPr/>
          </p:nvSpPr>
          <p:spPr>
            <a:xfrm>
              <a:off x="755576" y="4077072"/>
              <a:ext cx="4572000" cy="830997"/>
            </a:xfrm>
            <a:prstGeom prst="rect">
              <a:avLst/>
            </a:prstGeom>
          </p:spPr>
          <p:txBody>
            <a:bodyPr>
              <a:spAutoFit/>
            </a:bodyPr>
            <a:lstStyle/>
            <a:p>
              <a:r>
                <a:rPr lang="en-GB" sz="2400" b="1" dirty="0">
                  <a:solidFill>
                    <a:srgbClr val="7030A0"/>
                  </a:solidFill>
                  <a:latin typeface="Century Gothic" panose="020B0502020202020204" pitchFamily="34" charset="0"/>
                </a:rPr>
                <a:t>Digraph: </a:t>
              </a:r>
              <a:r>
                <a:rPr lang="en-GB" sz="2400" b="1" dirty="0">
                  <a:latin typeface="Century Gothic" panose="020B0502020202020204" pitchFamily="34" charset="0"/>
                </a:rPr>
                <a:t>two</a:t>
              </a:r>
              <a:r>
                <a:rPr lang="en-GB" sz="2400" dirty="0">
                  <a:latin typeface="Century Gothic" panose="020B0502020202020204" pitchFamily="34" charset="0"/>
                </a:rPr>
                <a:t> letters that make the same sound.</a:t>
              </a:r>
            </a:p>
          </p:txBody>
        </p:sp>
        <p:sp>
          <p:nvSpPr>
            <p:cNvPr id="9" name="TextBox 8"/>
            <p:cNvSpPr txBox="1"/>
            <p:nvPr/>
          </p:nvSpPr>
          <p:spPr>
            <a:xfrm>
              <a:off x="5484709" y="3789040"/>
              <a:ext cx="1368152" cy="1107996"/>
            </a:xfrm>
            <a:prstGeom prst="rect">
              <a:avLst/>
            </a:prstGeom>
            <a:noFill/>
          </p:spPr>
          <p:txBody>
            <a:bodyPr wrap="square" rtlCol="0">
              <a:spAutoFit/>
            </a:bodyPr>
            <a:lstStyle/>
            <a:p>
              <a:r>
                <a:rPr lang="en-GB" sz="6600" dirty="0">
                  <a:solidFill>
                    <a:srgbClr val="00B050"/>
                  </a:solidFill>
                  <a:latin typeface="Comic Sans MS" panose="030F0702030302020204" pitchFamily="66" charset="0"/>
                </a:rPr>
                <a:t>or</a:t>
              </a:r>
            </a:p>
          </p:txBody>
        </p:sp>
      </p:grpSp>
      <p:grpSp>
        <p:nvGrpSpPr>
          <p:cNvPr id="14" name="Group 13"/>
          <p:cNvGrpSpPr/>
          <p:nvPr/>
        </p:nvGrpSpPr>
        <p:grpSpPr>
          <a:xfrm>
            <a:off x="2357500" y="5229200"/>
            <a:ext cx="6390964" cy="1107996"/>
            <a:chOff x="2357500" y="5229200"/>
            <a:chExt cx="6390964" cy="1107996"/>
          </a:xfrm>
        </p:grpSpPr>
        <p:sp>
          <p:nvSpPr>
            <p:cNvPr id="8" name="Rectangle 7"/>
            <p:cNvSpPr/>
            <p:nvPr/>
          </p:nvSpPr>
          <p:spPr>
            <a:xfrm>
              <a:off x="4176464" y="5373216"/>
              <a:ext cx="4572000" cy="830997"/>
            </a:xfrm>
            <a:prstGeom prst="rect">
              <a:avLst/>
            </a:prstGeom>
          </p:spPr>
          <p:txBody>
            <a:bodyPr>
              <a:spAutoFit/>
            </a:bodyPr>
            <a:lstStyle/>
            <a:p>
              <a:r>
                <a:rPr lang="en-GB" sz="2400" b="1" dirty="0" err="1">
                  <a:solidFill>
                    <a:srgbClr val="7030A0"/>
                  </a:solidFill>
                  <a:latin typeface="Century Gothic" panose="020B0502020202020204" pitchFamily="34" charset="0"/>
                </a:rPr>
                <a:t>trigraph</a:t>
              </a:r>
              <a:r>
                <a:rPr lang="en-GB" sz="2400" b="1" dirty="0">
                  <a:solidFill>
                    <a:srgbClr val="7030A0"/>
                  </a:solidFill>
                  <a:latin typeface="Century Gothic" panose="020B0502020202020204" pitchFamily="34" charset="0"/>
                </a:rPr>
                <a:t>: </a:t>
              </a:r>
              <a:r>
                <a:rPr lang="en-GB" sz="2400" b="1" dirty="0">
                  <a:latin typeface="Century Gothic" panose="020B0502020202020204" pitchFamily="34" charset="0"/>
                </a:rPr>
                <a:t>three</a:t>
              </a:r>
              <a:r>
                <a:rPr lang="en-GB" sz="2400" dirty="0">
                  <a:latin typeface="Century Gothic" panose="020B0502020202020204" pitchFamily="34" charset="0"/>
                </a:rPr>
                <a:t> letters that make the same sound.</a:t>
              </a:r>
            </a:p>
          </p:txBody>
        </p:sp>
        <p:sp>
          <p:nvSpPr>
            <p:cNvPr id="10" name="TextBox 9"/>
            <p:cNvSpPr txBox="1"/>
            <p:nvPr/>
          </p:nvSpPr>
          <p:spPr>
            <a:xfrm>
              <a:off x="2357500" y="5229200"/>
              <a:ext cx="1368152" cy="1107996"/>
            </a:xfrm>
            <a:prstGeom prst="rect">
              <a:avLst/>
            </a:prstGeom>
            <a:noFill/>
          </p:spPr>
          <p:txBody>
            <a:bodyPr wrap="square" rtlCol="0">
              <a:spAutoFit/>
            </a:bodyPr>
            <a:lstStyle/>
            <a:p>
              <a:r>
                <a:rPr lang="en-GB" sz="6600" dirty="0" err="1">
                  <a:solidFill>
                    <a:srgbClr val="7030A0"/>
                  </a:solidFill>
                  <a:latin typeface="Comic Sans MS" panose="030F0702030302020204" pitchFamily="66" charset="0"/>
                </a:rPr>
                <a:t>igh</a:t>
              </a:r>
              <a:endParaRPr lang="en-GB" sz="6600" dirty="0">
                <a:solidFill>
                  <a:srgbClr val="7030A0"/>
                </a:solidFill>
                <a:latin typeface="Comic Sans MS" panose="030F0702030302020204" pitchFamily="66" charset="0"/>
              </a:endParaRPr>
            </a:p>
          </p:txBody>
        </p:sp>
      </p:grpSp>
    </p:spTree>
    <p:extLst>
      <p:ext uri="{BB962C8B-B14F-4D97-AF65-F5344CB8AC3E}">
        <p14:creationId xmlns:p14="http://schemas.microsoft.com/office/powerpoint/2010/main" val="322080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idx="1"/>
          </p:nvPr>
        </p:nvSpPr>
        <p:spPr>
          <a:xfrm>
            <a:off x="2209800" y="762000"/>
            <a:ext cx="7772400" cy="4114800"/>
          </a:xfrm>
        </p:spPr>
        <p:txBody>
          <a:bodyPr/>
          <a:lstStyle/>
          <a:p>
            <a:pPr eaLnBrk="1" hangingPunct="1">
              <a:defRPr/>
            </a:pPr>
            <a:r>
              <a:rPr lang="en-GB" dirty="0">
                <a:latin typeface="Century Gothic" panose="020B0502020202020204" pitchFamily="34" charset="0"/>
              </a:rPr>
              <a:t>A </a:t>
            </a:r>
            <a:r>
              <a:rPr lang="en-GB" sz="2400" b="1" dirty="0">
                <a:solidFill>
                  <a:srgbClr val="7030A0"/>
                </a:solidFill>
                <a:latin typeface="Century Gothic" panose="020B0502020202020204" pitchFamily="34" charset="0"/>
              </a:rPr>
              <a:t>phoneme </a:t>
            </a:r>
            <a:r>
              <a:rPr lang="en-GB" dirty="0">
                <a:latin typeface="Century Gothic" panose="020B0502020202020204" pitchFamily="34" charset="0"/>
              </a:rPr>
              <a:t>you hear</a:t>
            </a:r>
          </a:p>
          <a:p>
            <a:pPr marL="0" indent="0">
              <a:buNone/>
              <a:defRPr/>
            </a:pPr>
            <a:endParaRPr lang="en-GB" dirty="0">
              <a:latin typeface="Century Gothic" panose="020B0502020202020204" pitchFamily="34" charset="0"/>
            </a:endParaRPr>
          </a:p>
          <a:p>
            <a:pPr marL="0" indent="0">
              <a:buNone/>
              <a:defRPr/>
            </a:pPr>
            <a:endParaRPr lang="en-GB" dirty="0">
              <a:latin typeface="Century Gothic" panose="020B0502020202020204" pitchFamily="34" charset="0"/>
            </a:endParaRPr>
          </a:p>
          <a:p>
            <a:pPr eaLnBrk="1" hangingPunct="1">
              <a:defRPr/>
            </a:pPr>
            <a:r>
              <a:rPr lang="en-GB" dirty="0">
                <a:latin typeface="Century Gothic" panose="020B0502020202020204" pitchFamily="34" charset="0"/>
              </a:rPr>
              <a:t>A </a:t>
            </a:r>
            <a:r>
              <a:rPr lang="en-GB" sz="2400" b="1" dirty="0">
                <a:solidFill>
                  <a:srgbClr val="7030A0"/>
                </a:solidFill>
                <a:latin typeface="Century Gothic" panose="020B0502020202020204" pitchFamily="34" charset="0"/>
              </a:rPr>
              <a:t>grapheme</a:t>
            </a:r>
            <a:r>
              <a:rPr lang="en-GB" dirty="0">
                <a:latin typeface="Century Gothic" panose="020B0502020202020204" pitchFamily="34" charset="0"/>
              </a:rPr>
              <a:t> you see</a:t>
            </a:r>
          </a:p>
        </p:txBody>
      </p:sp>
      <p:sp>
        <p:nvSpPr>
          <p:cNvPr id="13317" name="Text Box 6"/>
          <p:cNvSpPr txBox="1">
            <a:spLocks noChangeArrowheads="1"/>
          </p:cNvSpPr>
          <p:nvPr/>
        </p:nvSpPr>
        <p:spPr bwMode="auto">
          <a:xfrm>
            <a:off x="1992313" y="3978276"/>
            <a:ext cx="7086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Calibri" charset="0"/>
                <a:ea typeface="ＭＳ Ｐゴシック" charset="0"/>
              </a:defRPr>
            </a:lvl1pPr>
            <a:lvl2pPr>
              <a:defRPr sz="20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spcBef>
                <a:spcPct val="50000"/>
              </a:spcBef>
            </a:pPr>
            <a:r>
              <a:rPr lang="en-GB" sz="2400" dirty="0">
                <a:latin typeface="Arial Black" charset="0"/>
                <a:cs typeface="Arial" charset="0"/>
              </a:rPr>
              <a:t>A word always has the same number of phonemes and graphemes!</a:t>
            </a:r>
          </a:p>
        </p:txBody>
      </p:sp>
      <p:pic>
        <p:nvPicPr>
          <p:cNvPr id="6" name="Picture 4" descr="http://images.clipartpanda.com/ear-clip-art-McLLy6RXi.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0211" y="572592"/>
            <a:ext cx="1116753" cy="1392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cdn.grid.fotosearch.com/CSP/CSP382/k38266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491" y="2348880"/>
            <a:ext cx="1728192"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434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latin typeface="Century Gothic" panose="020B0502020202020204" pitchFamily="34" charset="0"/>
              </a:rPr>
              <a:t>Tricky Words</a:t>
            </a:r>
            <a:endParaRPr lang="en-GB" dirty="0">
              <a:solidFill>
                <a:srgbClr val="FF0000"/>
              </a:solidFill>
              <a:latin typeface="Century Gothic" panose="020B0502020202020204" pitchFamily="34" charset="0"/>
            </a:endParaRPr>
          </a:p>
        </p:txBody>
      </p:sp>
      <p:sp>
        <p:nvSpPr>
          <p:cNvPr id="3" name="Content Placeholder 2"/>
          <p:cNvSpPr>
            <a:spLocks noGrp="1"/>
          </p:cNvSpPr>
          <p:nvPr>
            <p:ph idx="1"/>
          </p:nvPr>
        </p:nvSpPr>
        <p:spPr>
          <a:xfrm>
            <a:off x="838200" y="1825625"/>
            <a:ext cx="10515600" cy="749624"/>
          </a:xfrm>
        </p:spPr>
        <p:txBody>
          <a:bodyPr/>
          <a:lstStyle/>
          <a:p>
            <a:r>
              <a:rPr lang="en-GB" dirty="0" smtClean="0">
                <a:latin typeface="Century Gothic" panose="020B0502020202020204" pitchFamily="34" charset="0"/>
              </a:rPr>
              <a:t>Words that cannot be decoded using phonics</a:t>
            </a:r>
          </a:p>
          <a:p>
            <a:pPr marL="0" indent="0">
              <a:buNone/>
            </a:pPr>
            <a:endParaRPr lang="en-GB" dirty="0">
              <a:latin typeface="Century Gothic" panose="020B0502020202020204" pitchFamily="34" charset="0"/>
            </a:endParaRPr>
          </a:p>
          <a:p>
            <a:endParaRPr lang="en-GB" dirty="0">
              <a:latin typeface="Century Gothic" panose="020B0502020202020204" pitchFamily="34" charset="0"/>
            </a:endParaRPr>
          </a:p>
        </p:txBody>
      </p:sp>
      <p:sp>
        <p:nvSpPr>
          <p:cNvPr id="4" name="Content Placeholder 2"/>
          <p:cNvSpPr txBox="1">
            <a:spLocks/>
          </p:cNvSpPr>
          <p:nvPr/>
        </p:nvSpPr>
        <p:spPr>
          <a:xfrm>
            <a:off x="5337110" y="3209600"/>
            <a:ext cx="1492898" cy="933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6000" dirty="0" smtClean="0">
                <a:latin typeface="Calibri" charset="0"/>
              </a:rPr>
              <a:t>no</a:t>
            </a:r>
          </a:p>
          <a:p>
            <a:pPr marL="0" indent="0">
              <a:buFont typeface="Arial"/>
              <a:buNone/>
            </a:pPr>
            <a:endParaRPr lang="en-GB" sz="6000" dirty="0" smtClean="0">
              <a:latin typeface="Calibri" charset="0"/>
            </a:endParaRPr>
          </a:p>
          <a:p>
            <a:endParaRPr lang="en-GB" sz="6000" dirty="0"/>
          </a:p>
        </p:txBody>
      </p:sp>
    </p:spTree>
    <p:extLst>
      <p:ext uri="{BB962C8B-B14F-4D97-AF65-F5344CB8AC3E}">
        <p14:creationId xmlns:p14="http://schemas.microsoft.com/office/powerpoint/2010/main" val="2345762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298504" y="1327621"/>
            <a:ext cx="3264632" cy="1331464"/>
            <a:chOff x="5298504" y="1327621"/>
            <a:chExt cx="3264632" cy="1331464"/>
          </a:xfrm>
        </p:grpSpPr>
        <p:pic>
          <p:nvPicPr>
            <p:cNvPr id="5" name="Picture 6" descr="http://cdn.grid.fotosearch.com/CSP/CSP382/k38266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504" y="1327621"/>
              <a:ext cx="1728192" cy="12961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43464" y="1551089"/>
              <a:ext cx="1619672" cy="1107996"/>
            </a:xfrm>
            <a:prstGeom prst="rect">
              <a:avLst/>
            </a:prstGeom>
            <a:noFill/>
          </p:spPr>
          <p:txBody>
            <a:bodyPr wrap="square" rtlCol="0">
              <a:spAutoFit/>
            </a:bodyPr>
            <a:lstStyle/>
            <a:p>
              <a:r>
                <a:rPr lang="en-GB" sz="6600" dirty="0" smtClean="0">
                  <a:latin typeface="Comic Sans MS" panose="030F0702030302020204" pitchFamily="66" charset="0"/>
                </a:rPr>
                <a:t>cup</a:t>
              </a:r>
              <a:endParaRPr lang="en-GB" sz="6600" dirty="0">
                <a:latin typeface="Comic Sans MS" panose="030F0702030302020204" pitchFamily="66" charset="0"/>
              </a:endParaRPr>
            </a:p>
          </p:txBody>
        </p:sp>
      </p:grpSp>
      <p:sp>
        <p:nvSpPr>
          <p:cNvPr id="2" name="TextBox 1"/>
          <p:cNvSpPr txBox="1"/>
          <p:nvPr/>
        </p:nvSpPr>
        <p:spPr>
          <a:xfrm>
            <a:off x="755576" y="1124744"/>
            <a:ext cx="4968552" cy="1569660"/>
          </a:xfrm>
          <a:prstGeom prst="rect">
            <a:avLst/>
          </a:prstGeom>
          <a:noFill/>
        </p:spPr>
        <p:txBody>
          <a:bodyPr wrap="square" rtlCol="0">
            <a:spAutoFit/>
          </a:bodyPr>
          <a:lstStyle/>
          <a:p>
            <a:r>
              <a:rPr lang="en-GB" sz="2400" b="1" dirty="0" smtClean="0">
                <a:solidFill>
                  <a:srgbClr val="7030A0"/>
                </a:solidFill>
                <a:latin typeface="Century Gothic" panose="020B0502020202020204" pitchFamily="34" charset="0"/>
              </a:rPr>
              <a:t>Blending: </a:t>
            </a:r>
            <a:r>
              <a:rPr lang="en-GB" sz="2400" dirty="0" smtClean="0">
                <a:latin typeface="Century Gothic" panose="020B0502020202020204" pitchFamily="34" charset="0"/>
              </a:rPr>
              <a:t>recognising the letters in a written word and merging them in the order they are written to pronounce the word.</a:t>
            </a:r>
            <a:endParaRPr lang="en-GB" sz="2400" dirty="0">
              <a:latin typeface="Century Gothic" panose="020B0502020202020204" pitchFamily="34" charset="0"/>
            </a:endParaRPr>
          </a:p>
        </p:txBody>
      </p:sp>
      <p:sp>
        <p:nvSpPr>
          <p:cNvPr id="7" name="Rectangle 6"/>
          <p:cNvSpPr/>
          <p:nvPr/>
        </p:nvSpPr>
        <p:spPr>
          <a:xfrm>
            <a:off x="755576" y="4077072"/>
            <a:ext cx="4968552" cy="1938992"/>
          </a:xfrm>
          <a:prstGeom prst="rect">
            <a:avLst/>
          </a:prstGeom>
        </p:spPr>
        <p:txBody>
          <a:bodyPr wrap="square">
            <a:spAutoFit/>
          </a:bodyPr>
          <a:lstStyle/>
          <a:p>
            <a:r>
              <a:rPr lang="en-GB" sz="2400" b="1" dirty="0" smtClean="0">
                <a:solidFill>
                  <a:srgbClr val="7030A0"/>
                </a:solidFill>
                <a:latin typeface="Century Gothic" panose="020B0502020202020204" pitchFamily="34" charset="0"/>
              </a:rPr>
              <a:t>Segmenting: </a:t>
            </a:r>
            <a:r>
              <a:rPr lang="en-GB" sz="2400" dirty="0" smtClean="0">
                <a:latin typeface="Century Gothic" panose="020B0502020202020204" pitchFamily="34" charset="0"/>
              </a:rPr>
              <a:t>Identifying </a:t>
            </a:r>
            <a:r>
              <a:rPr lang="en-GB" sz="2400" dirty="0">
                <a:latin typeface="Century Gothic" panose="020B0502020202020204" pitchFamily="34" charset="0"/>
              </a:rPr>
              <a:t>the individual sounds in a spoken word </a:t>
            </a:r>
            <a:r>
              <a:rPr lang="en-GB" sz="2400" dirty="0" smtClean="0">
                <a:latin typeface="Century Gothic" panose="020B0502020202020204" pitchFamily="34" charset="0"/>
              </a:rPr>
              <a:t>and </a:t>
            </a:r>
            <a:r>
              <a:rPr lang="en-GB" sz="2400" dirty="0">
                <a:latin typeface="Century Gothic" panose="020B0502020202020204" pitchFamily="34" charset="0"/>
              </a:rPr>
              <a:t>writing down </a:t>
            </a:r>
            <a:r>
              <a:rPr lang="en-GB" sz="2400" dirty="0" smtClean="0">
                <a:latin typeface="Century Gothic" panose="020B0502020202020204" pitchFamily="34" charset="0"/>
              </a:rPr>
              <a:t>the letters </a:t>
            </a:r>
            <a:r>
              <a:rPr lang="en-GB" sz="2400" dirty="0">
                <a:latin typeface="Century Gothic" panose="020B0502020202020204" pitchFamily="34" charset="0"/>
              </a:rPr>
              <a:t>for each sound </a:t>
            </a:r>
            <a:r>
              <a:rPr lang="en-GB" sz="2400" dirty="0" smtClean="0">
                <a:latin typeface="Century Gothic" panose="020B0502020202020204" pitchFamily="34" charset="0"/>
              </a:rPr>
              <a:t>to </a:t>
            </a:r>
            <a:r>
              <a:rPr lang="en-GB" sz="2400" dirty="0">
                <a:latin typeface="Century Gothic" panose="020B0502020202020204" pitchFamily="34" charset="0"/>
              </a:rPr>
              <a:t>form the </a:t>
            </a:r>
            <a:r>
              <a:rPr lang="en-GB" sz="2400" dirty="0" smtClean="0">
                <a:latin typeface="Century Gothic" panose="020B0502020202020204" pitchFamily="34" charset="0"/>
              </a:rPr>
              <a:t>word</a:t>
            </a:r>
            <a:endParaRPr lang="en-GB" sz="2400" dirty="0">
              <a:latin typeface="Century Gothic" panose="020B0502020202020204" pitchFamily="34" charset="0"/>
            </a:endParaRPr>
          </a:p>
        </p:txBody>
      </p:sp>
      <p:grpSp>
        <p:nvGrpSpPr>
          <p:cNvPr id="19" name="Group 18"/>
          <p:cNvGrpSpPr/>
          <p:nvPr/>
        </p:nvGrpSpPr>
        <p:grpSpPr>
          <a:xfrm>
            <a:off x="8748464" y="1141085"/>
            <a:ext cx="3122596" cy="1536978"/>
            <a:chOff x="8748464" y="1141085"/>
            <a:chExt cx="3122596" cy="1536978"/>
          </a:xfrm>
        </p:grpSpPr>
        <p:pic>
          <p:nvPicPr>
            <p:cNvPr id="11" name="Picture 10" descr="เด็ก ภาพตัดปะ น่ารัก · ภาพฟรีบน Pixabay"/>
            <p:cNvPicPr>
              <a:picLocks noChangeAspect="1"/>
            </p:cNvPicPr>
            <p:nvPr/>
          </p:nvPicPr>
          <p:blipFill rotWithShape="1">
            <a:blip r:embed="rId4">
              <a:extLst>
                <a:ext uri="{28A0092B-C50C-407E-A947-70E740481C1C}">
                  <a14:useLocalDpi xmlns:a14="http://schemas.microsoft.com/office/drawing/2010/main" val="0"/>
                </a:ext>
              </a:extLst>
            </a:blip>
            <a:srcRect l="4648" t="4626" r="8004" b="52381"/>
            <a:stretch/>
          </p:blipFill>
          <p:spPr>
            <a:xfrm>
              <a:off x="8748464" y="1141085"/>
              <a:ext cx="3122596" cy="1536978"/>
            </a:xfrm>
            <a:prstGeom prst="rect">
              <a:avLst/>
            </a:prstGeom>
          </p:spPr>
        </p:pic>
        <p:pic>
          <p:nvPicPr>
            <p:cNvPr id="12" name="Picture 11" descr="Clipart - &lt;strong&gt;Cups&lt;/strong&gt;"/>
            <p:cNvPicPr>
              <a:picLocks noChangeAspect="1"/>
            </p:cNvPicPr>
            <p:nvPr/>
          </p:nvPicPr>
          <p:blipFill rotWithShape="1">
            <a:blip r:embed="rId5">
              <a:extLst>
                <a:ext uri="{28A0092B-C50C-407E-A947-70E740481C1C}">
                  <a14:useLocalDpi xmlns:a14="http://schemas.microsoft.com/office/drawing/2010/main" val="0"/>
                </a:ext>
              </a:extLst>
            </a:blip>
            <a:srcRect t="2135" r="53705" b="53316"/>
            <a:stretch/>
          </p:blipFill>
          <p:spPr>
            <a:xfrm>
              <a:off x="10662762" y="1461704"/>
              <a:ext cx="740401" cy="895739"/>
            </a:xfrm>
            <a:prstGeom prst="rect">
              <a:avLst/>
            </a:prstGeom>
          </p:spPr>
        </p:pic>
      </p:grpSp>
      <p:grpSp>
        <p:nvGrpSpPr>
          <p:cNvPr id="21" name="Group 20"/>
          <p:cNvGrpSpPr/>
          <p:nvPr/>
        </p:nvGrpSpPr>
        <p:grpSpPr>
          <a:xfrm>
            <a:off x="5625868" y="3499854"/>
            <a:ext cx="4504642" cy="1536978"/>
            <a:chOff x="5625868" y="3499854"/>
            <a:chExt cx="4504642" cy="1536978"/>
          </a:xfrm>
        </p:grpSpPr>
        <p:pic>
          <p:nvPicPr>
            <p:cNvPr id="4" name="Picture 4" descr="http://images.clipartpanda.com/ear-clip-art-McLLy6RXi.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3757" y="3644100"/>
              <a:ext cx="1116753" cy="139273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5625868" y="3499854"/>
              <a:ext cx="3122596" cy="1536978"/>
              <a:chOff x="5625868" y="3499854"/>
              <a:chExt cx="3122596" cy="1536978"/>
            </a:xfrm>
          </p:grpSpPr>
          <p:pic>
            <p:nvPicPr>
              <p:cNvPr id="13" name="Picture 12" descr="เด็ก ภาพตัดปะ น่ารัก · ภาพฟรีบน Pixabay"/>
              <p:cNvPicPr>
                <a:picLocks noChangeAspect="1"/>
              </p:cNvPicPr>
              <p:nvPr/>
            </p:nvPicPr>
            <p:blipFill rotWithShape="1">
              <a:blip r:embed="rId4">
                <a:extLst>
                  <a:ext uri="{28A0092B-C50C-407E-A947-70E740481C1C}">
                    <a14:useLocalDpi xmlns:a14="http://schemas.microsoft.com/office/drawing/2010/main" val="0"/>
                  </a:ext>
                </a:extLst>
              </a:blip>
              <a:srcRect l="4648" t="4626" r="8004" b="52381"/>
              <a:stretch/>
            </p:blipFill>
            <p:spPr>
              <a:xfrm>
                <a:off x="5625868" y="3499854"/>
                <a:ext cx="3122596" cy="1536978"/>
              </a:xfrm>
              <a:prstGeom prst="rect">
                <a:avLst/>
              </a:prstGeom>
            </p:spPr>
          </p:pic>
          <p:pic>
            <p:nvPicPr>
              <p:cNvPr id="15" name="Picture 14" descr="Public Domain Clip Art Image | &lt;strong&gt;Cartoon&lt;/strong&gt; &lt;strong&gt;dog&lt;/strong&gt; | ID: 13932777616378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2175" y="3705021"/>
                <a:ext cx="839941" cy="1126643"/>
              </a:xfrm>
              <a:prstGeom prst="rect">
                <a:avLst/>
              </a:prstGeom>
            </p:spPr>
          </p:pic>
        </p:grpSp>
      </p:grpSp>
      <p:grpSp>
        <p:nvGrpSpPr>
          <p:cNvPr id="17" name="Group 16"/>
          <p:cNvGrpSpPr/>
          <p:nvPr/>
        </p:nvGrpSpPr>
        <p:grpSpPr>
          <a:xfrm>
            <a:off x="7810221" y="4268342"/>
            <a:ext cx="4240732" cy="2208214"/>
            <a:chOff x="7810221" y="4268342"/>
            <a:chExt cx="4240732" cy="2208214"/>
          </a:xfrm>
        </p:grpSpPr>
        <p:sp>
          <p:nvSpPr>
            <p:cNvPr id="9" name="TextBox 8"/>
            <p:cNvSpPr txBox="1"/>
            <p:nvPr/>
          </p:nvSpPr>
          <p:spPr>
            <a:xfrm>
              <a:off x="7810221" y="5368560"/>
              <a:ext cx="2391284" cy="1107996"/>
            </a:xfrm>
            <a:prstGeom prst="rect">
              <a:avLst/>
            </a:prstGeom>
            <a:noFill/>
          </p:spPr>
          <p:txBody>
            <a:bodyPr wrap="square" rtlCol="0">
              <a:spAutoFit/>
            </a:bodyPr>
            <a:lstStyle/>
            <a:p>
              <a:r>
                <a:rPr lang="en-GB" sz="6600" dirty="0" smtClean="0">
                  <a:latin typeface="Comic Sans MS" panose="030F0702030302020204" pitchFamily="66" charset="0"/>
                </a:rPr>
                <a:t>dog</a:t>
              </a:r>
              <a:endParaRPr lang="en-GB" sz="6600" dirty="0">
                <a:latin typeface="Comic Sans MS" panose="030F0702030302020204" pitchFamily="66" charset="0"/>
              </a:endParaRPr>
            </a:p>
          </p:txBody>
        </p:sp>
        <p:pic>
          <p:nvPicPr>
            <p:cNvPr id="16" name="Picture 15" descr="Clipart - &lt;strong&gt;Write&lt;/strong&g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3757" y="4268342"/>
              <a:ext cx="3037196" cy="2186781"/>
            </a:xfrm>
            <a:prstGeom prst="rect">
              <a:avLst/>
            </a:prstGeom>
          </p:spPr>
        </p:pic>
      </p:grpSp>
    </p:spTree>
    <p:extLst>
      <p:ext uri="{BB962C8B-B14F-4D97-AF65-F5344CB8AC3E}">
        <p14:creationId xmlns:p14="http://schemas.microsoft.com/office/powerpoint/2010/main" val="4179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558473" y="115888"/>
            <a:ext cx="7874577" cy="1143000"/>
          </a:xfrm>
        </p:spPr>
        <p:txBody>
          <a:bodyPr/>
          <a:lstStyle/>
          <a:p>
            <a:pPr eaLnBrk="1" hangingPunct="1"/>
            <a:r>
              <a:rPr lang="en-GB" sz="3600" dirty="0" smtClean="0">
                <a:latin typeface="Century Gothic" panose="020B0502020202020204" pitchFamily="34" charset="0"/>
                <a:cs typeface="Tahoma" charset="0"/>
              </a:rPr>
              <a:t>Phonics Teaching and Learning</a:t>
            </a:r>
            <a:endParaRPr lang="en-US" sz="3600" dirty="0">
              <a:solidFill>
                <a:srgbClr val="000000"/>
              </a:solidFill>
              <a:latin typeface="Century Gothic" panose="020B0502020202020204" pitchFamily="34" charset="0"/>
              <a:cs typeface="Tahoma" charset="0"/>
            </a:endParaRPr>
          </a:p>
        </p:txBody>
      </p:sp>
      <p:sp>
        <p:nvSpPr>
          <p:cNvPr id="24579" name="Content Placeholder 2"/>
          <p:cNvSpPr txBox="1">
            <a:spLocks/>
          </p:cNvSpPr>
          <p:nvPr/>
        </p:nvSpPr>
        <p:spPr bwMode="auto">
          <a:xfrm>
            <a:off x="2558473" y="1412875"/>
            <a:ext cx="8656923"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Calibri" charset="0"/>
                <a:ea typeface="ＭＳ Ｐゴシック" charset="0"/>
              </a:defRPr>
            </a:lvl1pPr>
            <a:lvl2pPr>
              <a:defRPr sz="20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457200" indent="-457200">
              <a:spcBef>
                <a:spcPct val="20000"/>
              </a:spcBef>
              <a:buFont typeface="Arial" panose="020B0604020202020204" pitchFamily="34" charset="0"/>
              <a:buChar char="•"/>
            </a:pPr>
            <a:r>
              <a:rPr lang="en-GB" sz="2800" dirty="0" smtClean="0">
                <a:latin typeface="Century Gothic" panose="020B0502020202020204" pitchFamily="34" charset="0"/>
              </a:rPr>
              <a:t>We follow the validated scheme </a:t>
            </a:r>
            <a:r>
              <a:rPr lang="en-GB" sz="2800" dirty="0" err="1" smtClean="0">
                <a:latin typeface="Century Gothic" panose="020B0502020202020204" pitchFamily="34" charset="0"/>
              </a:rPr>
              <a:t>Twinkl</a:t>
            </a:r>
            <a:r>
              <a:rPr lang="en-GB" sz="2800" dirty="0" smtClean="0">
                <a:latin typeface="Century Gothic" panose="020B0502020202020204" pitchFamily="34" charset="0"/>
              </a:rPr>
              <a:t> phonics</a:t>
            </a:r>
          </a:p>
          <a:p>
            <a:pPr>
              <a:spcBef>
                <a:spcPct val="20000"/>
              </a:spcBef>
            </a:pPr>
            <a:endParaRPr lang="en-GB" sz="2800" dirty="0" smtClean="0">
              <a:latin typeface="Century Gothic" panose="020B0502020202020204" pitchFamily="34" charset="0"/>
            </a:endParaRPr>
          </a:p>
          <a:p>
            <a:pPr marL="457200" indent="-457200">
              <a:spcBef>
                <a:spcPct val="20000"/>
              </a:spcBef>
              <a:buFont typeface="Arial" panose="020B0604020202020204" pitchFamily="34" charset="0"/>
              <a:buChar char="•"/>
            </a:pPr>
            <a:r>
              <a:rPr lang="en-GB" sz="2800" dirty="0" smtClean="0">
                <a:latin typeface="Century Gothic" panose="020B0502020202020204" pitchFamily="34" charset="0"/>
              </a:rPr>
              <a:t>Government approved phonics teaching programme</a:t>
            </a:r>
          </a:p>
          <a:p>
            <a:pPr>
              <a:spcBef>
                <a:spcPct val="20000"/>
              </a:spcBef>
            </a:pPr>
            <a:endParaRPr lang="en-GB" sz="2800" dirty="0" smtClean="0">
              <a:latin typeface="Century Gothic" panose="020B0502020202020204" pitchFamily="34" charset="0"/>
            </a:endParaRPr>
          </a:p>
          <a:p>
            <a:pPr marL="457200" indent="-457200">
              <a:spcBef>
                <a:spcPct val="20000"/>
              </a:spcBef>
              <a:buFont typeface="Arial" panose="020B0604020202020204" pitchFamily="34" charset="0"/>
              <a:buChar char="•"/>
            </a:pPr>
            <a:r>
              <a:rPr lang="en-GB" sz="2800" dirty="0" smtClean="0">
                <a:latin typeface="Century Gothic" panose="020B0502020202020204" pitchFamily="34" charset="0"/>
              </a:rPr>
              <a:t>Based on </a:t>
            </a:r>
            <a:r>
              <a:rPr lang="en-GB" sz="2800" i="1" dirty="0" smtClean="0">
                <a:latin typeface="Century Gothic" panose="020B0502020202020204" pitchFamily="34" charset="0"/>
              </a:rPr>
              <a:t>Letters and Sounds</a:t>
            </a:r>
            <a:r>
              <a:rPr lang="en-GB" sz="2800" dirty="0" smtClean="0">
                <a:latin typeface="Century Gothic" panose="020B0502020202020204" pitchFamily="34" charset="0"/>
              </a:rPr>
              <a:t> </a:t>
            </a:r>
            <a:endParaRPr lang="en-GB" dirty="0">
              <a:latin typeface="Century Gothic" panose="020B0502020202020204" pitchFamily="34" charset="0"/>
            </a:endParaRPr>
          </a:p>
        </p:txBody>
      </p:sp>
      <p:grpSp>
        <p:nvGrpSpPr>
          <p:cNvPr id="6" name="Group 5"/>
          <p:cNvGrpSpPr/>
          <p:nvPr/>
        </p:nvGrpSpPr>
        <p:grpSpPr>
          <a:xfrm>
            <a:off x="258472" y="199372"/>
            <a:ext cx="2143125" cy="2119031"/>
            <a:chOff x="119927" y="581891"/>
            <a:chExt cx="2143125" cy="211903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1744"/>
            <a:stretch/>
          </p:blipFill>
          <p:spPr>
            <a:xfrm>
              <a:off x="119927" y="581891"/>
              <a:ext cx="2143125" cy="167712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017" t="44305" r="16245" b="17713"/>
            <a:stretch/>
          </p:blipFill>
          <p:spPr>
            <a:xfrm>
              <a:off x="119927" y="1820895"/>
              <a:ext cx="2143125" cy="880027"/>
            </a:xfrm>
            <a:prstGeom prst="rect">
              <a:avLst/>
            </a:prstGeom>
          </p:spPr>
        </p:pic>
      </p:grpSp>
    </p:spTree>
    <p:extLst>
      <p:ext uri="{BB962C8B-B14F-4D97-AF65-F5344CB8AC3E}">
        <p14:creationId xmlns:p14="http://schemas.microsoft.com/office/powerpoint/2010/main" val="366948298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dirty="0" smtClean="0">
                <a:latin typeface="Century Gothic" panose="020B0502020202020204" pitchFamily="34" charset="0"/>
              </a:rPr>
              <a:t>The 6 Phases of Phonics</a:t>
            </a:r>
            <a:endParaRPr lang="en-GB" dirty="0">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83028238"/>
              </p:ext>
            </p:extLst>
          </p:nvPr>
        </p:nvGraphicFramePr>
        <p:xfrm>
          <a:off x="634481" y="719665"/>
          <a:ext cx="10719318" cy="5650555"/>
        </p:xfrm>
        <a:graphic>
          <a:graphicData uri="http://schemas.openxmlformats.org/drawingml/2006/table">
            <a:tbl>
              <a:tblPr firstRow="1" bandRow="1">
                <a:tableStyleId>{5C22544A-7EE6-4342-B048-85BDC9FD1C3A}</a:tableStyleId>
              </a:tblPr>
              <a:tblGrid>
                <a:gridCol w="2015413">
                  <a:extLst>
                    <a:ext uri="{9D8B030D-6E8A-4147-A177-3AD203B41FA5}">
                      <a16:colId xmlns:a16="http://schemas.microsoft.com/office/drawing/2014/main" val="3973103029"/>
                    </a:ext>
                  </a:extLst>
                </a:gridCol>
                <a:gridCol w="2593910">
                  <a:extLst>
                    <a:ext uri="{9D8B030D-6E8A-4147-A177-3AD203B41FA5}">
                      <a16:colId xmlns:a16="http://schemas.microsoft.com/office/drawing/2014/main" val="1321927112"/>
                    </a:ext>
                  </a:extLst>
                </a:gridCol>
                <a:gridCol w="6109995">
                  <a:extLst>
                    <a:ext uri="{9D8B030D-6E8A-4147-A177-3AD203B41FA5}">
                      <a16:colId xmlns:a16="http://schemas.microsoft.com/office/drawing/2014/main" val="1467831536"/>
                    </a:ext>
                  </a:extLst>
                </a:gridCol>
              </a:tblGrid>
              <a:tr h="800927">
                <a:tc>
                  <a:txBody>
                    <a:bodyPr/>
                    <a:lstStyle/>
                    <a:p>
                      <a:pPr algn="ctr"/>
                      <a:r>
                        <a:rPr lang="en-GB" sz="2400" b="1" dirty="0" smtClean="0">
                          <a:latin typeface="Century Gothic" panose="020B0502020202020204" pitchFamily="34" charset="0"/>
                        </a:rPr>
                        <a:t>Phase/Level</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When is this taught?</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What does it cover?</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4113929217"/>
                  </a:ext>
                </a:extLst>
              </a:tr>
              <a:tr h="800927">
                <a:tc>
                  <a:txBody>
                    <a:bodyPr/>
                    <a:lstStyle/>
                    <a:p>
                      <a:pPr algn="ctr"/>
                      <a:r>
                        <a:rPr lang="en-GB" sz="2400" b="1" dirty="0" smtClean="0">
                          <a:latin typeface="Century Gothic" panose="020B0502020202020204" pitchFamily="34" charset="0"/>
                        </a:rPr>
                        <a:t>1</a:t>
                      </a:r>
                    </a:p>
                  </a:txBody>
                  <a:tcPr anchor="ctr"/>
                </a:tc>
                <a:tc>
                  <a:txBody>
                    <a:bodyPr/>
                    <a:lstStyle/>
                    <a:p>
                      <a:pPr algn="ctr"/>
                      <a:r>
                        <a:rPr lang="en-GB" sz="2400" b="1" dirty="0" smtClean="0">
                          <a:latin typeface="Century Gothic" panose="020B0502020202020204" pitchFamily="34" charset="0"/>
                        </a:rPr>
                        <a:t>Preschool/ Foundation</a:t>
                      </a:r>
                      <a:endParaRPr lang="en-GB" sz="2400" b="1" dirty="0">
                        <a:latin typeface="Century Gothic" panose="020B0502020202020204" pitchFamily="34" charset="0"/>
                      </a:endParaRPr>
                    </a:p>
                  </a:txBody>
                  <a:tcPr anchor="ctr"/>
                </a:tc>
                <a:tc>
                  <a:txBody>
                    <a:bodyPr/>
                    <a:lstStyle/>
                    <a:p>
                      <a:pPr algn="ctr"/>
                      <a:r>
                        <a:rPr lang="en-GB" sz="2400" b="1" dirty="0" smtClean="0">
                          <a:latin typeface="Century Gothic" panose="020B0502020202020204" pitchFamily="34" charset="0"/>
                        </a:rPr>
                        <a:t>Listening &amp; attention skills</a:t>
                      </a:r>
                      <a:endParaRPr lang="en-GB" sz="2400" b="1" dirty="0">
                        <a:latin typeface="Century Gothic" panose="020B0502020202020204" pitchFamily="34" charset="0"/>
                      </a:endParaRPr>
                    </a:p>
                  </a:txBody>
                  <a:tcPr anchor="ctr"/>
                </a:tc>
                <a:extLst>
                  <a:ext uri="{0D108BD9-81ED-4DB2-BD59-A6C34878D82A}">
                    <a16:rowId xmlns:a16="http://schemas.microsoft.com/office/drawing/2014/main" val="835443526"/>
                  </a:ext>
                </a:extLst>
              </a:tr>
              <a:tr h="800927">
                <a:tc>
                  <a:txBody>
                    <a:bodyPr/>
                    <a:lstStyle/>
                    <a:p>
                      <a:pPr algn="ctr"/>
                      <a:r>
                        <a:rPr lang="en-GB" sz="2400" b="1" dirty="0" smtClean="0">
                          <a:latin typeface="Century Gothic" panose="020B0502020202020204" pitchFamily="34" charset="0"/>
                        </a:rPr>
                        <a:t>2</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659338179"/>
                  </a:ext>
                </a:extLst>
              </a:tr>
              <a:tr h="800927">
                <a:tc>
                  <a:txBody>
                    <a:bodyPr/>
                    <a:lstStyle/>
                    <a:p>
                      <a:pPr algn="ctr"/>
                      <a:r>
                        <a:rPr lang="en-GB" sz="2400" b="1" dirty="0" smtClean="0">
                          <a:latin typeface="Century Gothic" panose="020B0502020202020204" pitchFamily="34" charset="0"/>
                        </a:rPr>
                        <a:t>3</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tc>
                  <a:txBody>
                    <a:bodyPr/>
                    <a:lstStyle/>
                    <a:p>
                      <a:pPr algn="ctr"/>
                      <a:endParaRPr lang="en-GB" sz="2400" b="1">
                        <a:latin typeface="Century Gothic" panose="020B0502020202020204" pitchFamily="34" charset="0"/>
                      </a:endParaRPr>
                    </a:p>
                  </a:txBody>
                  <a:tcPr anchor="ctr"/>
                </a:tc>
                <a:extLst>
                  <a:ext uri="{0D108BD9-81ED-4DB2-BD59-A6C34878D82A}">
                    <a16:rowId xmlns:a16="http://schemas.microsoft.com/office/drawing/2014/main" val="72607590"/>
                  </a:ext>
                </a:extLst>
              </a:tr>
              <a:tr h="800927">
                <a:tc>
                  <a:txBody>
                    <a:bodyPr/>
                    <a:lstStyle/>
                    <a:p>
                      <a:pPr algn="ctr"/>
                      <a:r>
                        <a:rPr lang="en-GB" sz="2400" b="1" dirty="0" smtClean="0">
                          <a:latin typeface="Century Gothic" panose="020B0502020202020204" pitchFamily="34" charset="0"/>
                        </a:rPr>
                        <a:t>4</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tc>
                  <a:txBody>
                    <a:bodyPr/>
                    <a:lstStyle/>
                    <a:p>
                      <a:pPr algn="ctr"/>
                      <a:endParaRPr lang="en-GB" sz="2400" b="1">
                        <a:latin typeface="Century Gothic" panose="020B0502020202020204" pitchFamily="34" charset="0"/>
                      </a:endParaRPr>
                    </a:p>
                  </a:txBody>
                  <a:tcPr anchor="ctr"/>
                </a:tc>
                <a:extLst>
                  <a:ext uri="{0D108BD9-81ED-4DB2-BD59-A6C34878D82A}">
                    <a16:rowId xmlns:a16="http://schemas.microsoft.com/office/drawing/2014/main" val="2650512219"/>
                  </a:ext>
                </a:extLst>
              </a:tr>
              <a:tr h="800927">
                <a:tc>
                  <a:txBody>
                    <a:bodyPr/>
                    <a:lstStyle/>
                    <a:p>
                      <a:pPr algn="ctr"/>
                      <a:r>
                        <a:rPr lang="en-GB" sz="2400" b="1" dirty="0" smtClean="0">
                          <a:latin typeface="Century Gothic" panose="020B0502020202020204" pitchFamily="34" charset="0"/>
                        </a:rPr>
                        <a:t>5</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1552223299"/>
                  </a:ext>
                </a:extLst>
              </a:tr>
              <a:tr h="800927">
                <a:tc>
                  <a:txBody>
                    <a:bodyPr/>
                    <a:lstStyle/>
                    <a:p>
                      <a:pPr algn="ctr"/>
                      <a:r>
                        <a:rPr lang="en-GB" sz="2400" b="1" dirty="0" smtClean="0">
                          <a:latin typeface="Century Gothic" panose="020B0502020202020204" pitchFamily="34" charset="0"/>
                        </a:rPr>
                        <a:t>6</a:t>
                      </a: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tc>
                  <a:txBody>
                    <a:bodyPr/>
                    <a:lstStyle/>
                    <a:p>
                      <a:pPr algn="ctr"/>
                      <a:endParaRPr lang="en-GB" sz="2400" b="1" dirty="0">
                        <a:latin typeface="Century Gothic" panose="020B0502020202020204" pitchFamily="34" charset="0"/>
                      </a:endParaRPr>
                    </a:p>
                  </a:txBody>
                  <a:tcPr anchor="ctr"/>
                </a:tc>
                <a:extLst>
                  <a:ext uri="{0D108BD9-81ED-4DB2-BD59-A6C34878D82A}">
                    <a16:rowId xmlns:a16="http://schemas.microsoft.com/office/drawing/2014/main" val="230971453"/>
                  </a:ext>
                </a:extLst>
              </a:tr>
            </a:tbl>
          </a:graphicData>
        </a:graphic>
      </p:graphicFrame>
    </p:spTree>
    <p:extLst>
      <p:ext uri="{BB962C8B-B14F-4D97-AF65-F5344CB8AC3E}">
        <p14:creationId xmlns:p14="http://schemas.microsoft.com/office/powerpoint/2010/main" val="3934993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2623</TotalTime>
  <Words>5672</Words>
  <Application>Microsoft Office PowerPoint</Application>
  <PresentationFormat>Widescreen</PresentationFormat>
  <Paragraphs>651</Paragraphs>
  <Slides>38</Slides>
  <Notes>34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ＭＳ Ｐゴシック</vt:lpstr>
      <vt:lpstr>Arial</vt:lpstr>
      <vt:lpstr>Arial Black</vt:lpstr>
      <vt:lpstr>Calibri</vt:lpstr>
      <vt:lpstr>Calibri Light</vt:lpstr>
      <vt:lpstr>Century Gothic</vt:lpstr>
      <vt:lpstr>Century Schoolbook</vt:lpstr>
      <vt:lpstr>ChalkyChuck</vt:lpstr>
      <vt:lpstr>Comic Sans MS</vt:lpstr>
      <vt:lpstr>Tahoma</vt:lpstr>
      <vt:lpstr>Times New Roman</vt:lpstr>
      <vt:lpstr>Tuffy-TTF</vt:lpstr>
      <vt:lpstr>Wingdings 3</vt:lpstr>
      <vt:lpstr>Office Theme</vt:lpstr>
      <vt:lpstr>Phonics  </vt:lpstr>
      <vt:lpstr>What is Phonics?</vt:lpstr>
      <vt:lpstr>PowerPoint Presentation</vt:lpstr>
      <vt:lpstr>PowerPoint Presentation</vt:lpstr>
      <vt:lpstr>PowerPoint Presentation</vt:lpstr>
      <vt:lpstr>Tricky Words</vt:lpstr>
      <vt:lpstr>PowerPoint Presentation</vt:lpstr>
      <vt:lpstr>Phonics Teaching and Learning</vt:lpstr>
      <vt:lpstr>The 6 Phases of Phonics</vt:lpstr>
      <vt:lpstr>The 6 Phases of Phonics</vt:lpstr>
      <vt:lpstr>Children rapidly begin to read and spell real words</vt:lpstr>
      <vt:lpstr>The 6 Phases of Phonics</vt:lpstr>
      <vt:lpstr>PowerPoint Presentation</vt:lpstr>
      <vt:lpstr>The 6 Phases of Phonics</vt:lpstr>
      <vt:lpstr>The 6 Phases of Phonics</vt:lpstr>
      <vt:lpstr>PowerPoint Presentation</vt:lpstr>
      <vt:lpstr>The 6 Phases of Phonics</vt:lpstr>
      <vt:lpstr>Alternative pronunciation: ow </vt:lpstr>
      <vt:lpstr>PowerPoint Presentation</vt:lpstr>
      <vt:lpstr>The 6 Phases of Phonics</vt:lpstr>
      <vt:lpstr>PowerPoint Presentation</vt:lpstr>
      <vt:lpstr>PowerPoint Presentation</vt:lpstr>
      <vt:lpstr>Phonics is fun!</vt:lpstr>
      <vt:lpstr>Pure Sounds Pronunciation  (How to say the sounds)</vt:lpstr>
      <vt:lpstr>PowerPoint Presentation</vt:lpstr>
      <vt:lpstr>PowerPoint Presentation</vt:lpstr>
      <vt:lpstr>PowerPoint Presentation</vt:lpstr>
      <vt:lpstr>PowerPoint Presentation</vt:lpstr>
      <vt:lpstr>PowerPoint Presentation</vt:lpstr>
      <vt:lpstr>PowerPoint Presentation</vt:lpstr>
      <vt:lpstr>Writing</vt:lpstr>
      <vt:lpstr>End of Reception Year </vt:lpstr>
      <vt:lpstr>PowerPoint Presentation</vt:lpstr>
      <vt:lpstr>Strengthening their fine motor skills/ pre-writing skills  </vt:lpstr>
      <vt:lpstr>Writing at home</vt:lpstr>
      <vt:lpstr>Make writing fun!</vt:lpstr>
      <vt:lpstr>Play &amp; Learn Library</vt:lpstr>
      <vt:lpstr>How to help at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in EYFS</dc:title>
  <dc:creator>Microsoft Office User</dc:creator>
  <cp:lastModifiedBy>Mrs Hackwood</cp:lastModifiedBy>
  <cp:revision>99</cp:revision>
  <dcterms:created xsi:type="dcterms:W3CDTF">2017-04-17T07:41:16Z</dcterms:created>
  <dcterms:modified xsi:type="dcterms:W3CDTF">2022-10-04T07:27:15Z</dcterms:modified>
</cp:coreProperties>
</file>